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71" r:id="rId2"/>
    <p:sldId id="332" r:id="rId3"/>
    <p:sldId id="333" r:id="rId4"/>
    <p:sldId id="348" r:id="rId5"/>
    <p:sldId id="330" r:id="rId6"/>
    <p:sldId id="328" r:id="rId7"/>
    <p:sldId id="277" r:id="rId8"/>
    <p:sldId id="282" r:id="rId9"/>
    <p:sldId id="285" r:id="rId10"/>
    <p:sldId id="334" r:id="rId11"/>
    <p:sldId id="286" r:id="rId12"/>
    <p:sldId id="290" r:id="rId13"/>
    <p:sldId id="313" r:id="rId14"/>
    <p:sldId id="315" r:id="rId15"/>
    <p:sldId id="314" r:id="rId16"/>
    <p:sldId id="339" r:id="rId17"/>
    <p:sldId id="311" r:id="rId18"/>
    <p:sldId id="338" r:id="rId19"/>
    <p:sldId id="308" r:id="rId20"/>
    <p:sldId id="310" r:id="rId21"/>
    <p:sldId id="275" r:id="rId22"/>
    <p:sldId id="309" r:id="rId23"/>
    <p:sldId id="340" r:id="rId24"/>
    <p:sldId id="341" r:id="rId25"/>
    <p:sldId id="342" r:id="rId26"/>
    <p:sldId id="307" r:id="rId27"/>
    <p:sldId id="294" r:id="rId28"/>
    <p:sldId id="316" r:id="rId29"/>
    <p:sldId id="317" r:id="rId30"/>
    <p:sldId id="318" r:id="rId31"/>
    <p:sldId id="343" r:id="rId32"/>
    <p:sldId id="344" r:id="rId33"/>
    <p:sldId id="345" r:id="rId34"/>
    <p:sldId id="280" r:id="rId35"/>
    <p:sldId id="319" r:id="rId36"/>
    <p:sldId id="326" r:id="rId37"/>
    <p:sldId id="337" r:id="rId38"/>
    <p:sldId id="336" r:id="rId39"/>
    <p:sldId id="289" r:id="rId40"/>
    <p:sldId id="320" r:id="rId41"/>
    <p:sldId id="321" r:id="rId42"/>
    <p:sldId id="322" r:id="rId43"/>
    <p:sldId id="323" r:id="rId44"/>
    <p:sldId id="325" r:id="rId45"/>
    <p:sldId id="347" r:id="rId46"/>
    <p:sldId id="324" r:id="rId47"/>
    <p:sldId id="327" r:id="rId48"/>
    <p:sldId id="260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013D"/>
    <a:srgbClr val="2A0272"/>
    <a:srgbClr val="1E0153"/>
    <a:srgbClr val="242F50"/>
    <a:srgbClr val="FFFFFF"/>
    <a:srgbClr val="ED7D31"/>
    <a:srgbClr val="243051"/>
    <a:srgbClr val="FF48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67" autoAdjust="0"/>
    <p:restoredTop sz="87017" autoAdjust="0"/>
  </p:normalViewPr>
  <p:slideViewPr>
    <p:cSldViewPr snapToGrid="0">
      <p:cViewPr varScale="1">
        <p:scale>
          <a:sx n="100" d="100"/>
          <a:sy n="100" d="100"/>
        </p:scale>
        <p:origin x="192" y="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0B170-996B-A442-A200-95E405D9B84C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06D3EB-7EB7-7643-BFB6-47CA1AEC2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21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48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We’ve seen these 3 problems. Let’s now see </a:t>
            </a:r>
            <a:r>
              <a:rPr lang="en-US" dirty="0" smtClean="0"/>
              <a:t>how all these problems can be addressed</a:t>
            </a:r>
            <a:r>
              <a:rPr lang="en-US" baseline="0" dirty="0" smtClean="0"/>
              <a:t> </a:t>
            </a:r>
            <a:r>
              <a:rPr lang="is-I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73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Dedicated hardware for Android</a:t>
            </a:r>
          </a:p>
          <a:p>
            <a:r>
              <a:rPr lang="en-US" dirty="0" smtClean="0"/>
              <a:t>OS </a:t>
            </a:r>
            <a:r>
              <a:rPr lang="en-US" dirty="0" err="1" smtClean="0"/>
              <a:t>env</a:t>
            </a:r>
            <a:r>
              <a:rPr lang="en-US" dirty="0" smtClean="0"/>
              <a:t>: AWS (mostly </a:t>
            </a:r>
            <a:r>
              <a:rPr lang="en-US" dirty="0" err="1" smtClean="0"/>
              <a:t>linux</a:t>
            </a:r>
            <a:r>
              <a:rPr lang="en-US" dirty="0" smtClean="0"/>
              <a:t>), Azure (mostly Windows)</a:t>
            </a:r>
          </a:p>
          <a:p>
            <a:endParaRPr lang="en-US" dirty="0" smtClean="0"/>
          </a:p>
          <a:p>
            <a:r>
              <a:rPr lang="en-US" dirty="0" smtClean="0"/>
              <a:t>Recently a few tools and technologies became popular. Let’s see how they can help solve our</a:t>
            </a:r>
            <a:r>
              <a:rPr lang="en-US" baseline="0" dirty="0" smtClean="0"/>
              <a:t> issues</a:t>
            </a:r>
            <a:r>
              <a:rPr lang="is-I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202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the past goods were delivered ‘as they are’ – multiple different packages</a:t>
            </a:r>
          </a:p>
          <a:p>
            <a:r>
              <a:rPr lang="en-US" baseline="0" dirty="0" smtClean="0"/>
              <a:t>Hard to load/unload on different infrastructures </a:t>
            </a:r>
          </a:p>
          <a:p>
            <a:r>
              <a:rPr lang="en-US" baseline="0" dirty="0" smtClean="0"/>
              <a:t>Solution: shipping container</a:t>
            </a:r>
          </a:p>
          <a:p>
            <a:r>
              <a:rPr lang="en-US" baseline="0" dirty="0" smtClean="0"/>
              <a:t>Engineers borrowed the same idea</a:t>
            </a:r>
          </a:p>
          <a:p>
            <a:r>
              <a:rPr lang="en-US" baseline="0" dirty="0" smtClean="0"/>
              <a:t>Isolation, </a:t>
            </a:r>
            <a:r>
              <a:rPr lang="en-US" baseline="0" dirty="0" err="1" smtClean="0"/>
              <a:t>Standartization</a:t>
            </a:r>
            <a:r>
              <a:rPr lang="en-US" baseline="0" dirty="0" smtClean="0"/>
              <a:t>, Automation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52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Virtualization emulates</a:t>
            </a:r>
            <a:r>
              <a:rPr lang="en-US" baseline="0" dirty="0" smtClean="0"/>
              <a:t> all devices (memory, disk, video, </a:t>
            </a:r>
            <a:r>
              <a:rPr lang="is-IS" baseline="0" dirty="0" smtClean="0"/>
              <a:t>….). We can run different OS-es</a:t>
            </a:r>
          </a:p>
          <a:p>
            <a:r>
              <a:rPr lang="is-IS" baseline="0" dirty="0" smtClean="0"/>
              <a:t>Containerization allows us to run only a single OS, but is much cheaper and lightweight.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5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baseline="0" dirty="0" smtClean="0"/>
              <a:t> is an implementation of the container idea</a:t>
            </a:r>
          </a:p>
          <a:p>
            <a:r>
              <a:rPr lang="en-US" baseline="0" dirty="0" smtClean="0"/>
              <a:t>Provides definition of container in “</a:t>
            </a:r>
            <a:r>
              <a:rPr lang="en-US" baseline="0" dirty="0" err="1" smtClean="0"/>
              <a:t>Dockerfile</a:t>
            </a:r>
            <a:r>
              <a:rPr lang="en-US" baseline="0" dirty="0" smtClean="0"/>
              <a:t>”</a:t>
            </a:r>
          </a:p>
          <a:p>
            <a:r>
              <a:rPr lang="en-US" baseline="0" dirty="0" smtClean="0"/>
              <a:t>The container is stored as image</a:t>
            </a:r>
          </a:p>
          <a:p>
            <a:r>
              <a:rPr lang="en-US" baseline="0" dirty="0" smtClean="0"/>
              <a:t>The image is stored on a site/repo - Hub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17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it’s a time for demo.</a:t>
            </a:r>
          </a:p>
          <a:p>
            <a:r>
              <a:rPr lang="en-US" dirty="0" smtClean="0"/>
              <a:t>You</a:t>
            </a:r>
            <a:r>
              <a:rPr lang="en-US" baseline="0" dirty="0" smtClean="0"/>
              <a:t> can find the source, container definition (</a:t>
            </a:r>
            <a:r>
              <a:rPr lang="en-US" baseline="0" dirty="0" err="1" smtClean="0"/>
              <a:t>dockerfile</a:t>
            </a:r>
            <a:r>
              <a:rPr lang="en-US" baseline="0" dirty="0" smtClean="0"/>
              <a:t>) and the presentation itself in </a:t>
            </a:r>
            <a:r>
              <a:rPr lang="en-US" baseline="0" dirty="0" err="1" smtClean="0"/>
              <a:t>github</a:t>
            </a:r>
            <a:endParaRPr lang="en-US" baseline="0" dirty="0" smtClean="0"/>
          </a:p>
          <a:p>
            <a:r>
              <a:rPr lang="en-US" dirty="0" smtClean="0"/>
              <a:t>You can take a picture so you don’t have to remember or write</a:t>
            </a:r>
            <a:r>
              <a:rPr lang="en-US" baseline="0" dirty="0" smtClean="0"/>
              <a:t> down the address.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980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 2 (or more) </a:t>
            </a:r>
            <a:r>
              <a:rPr lang="en-US" dirty="0" err="1" smtClean="0"/>
              <a:t>mvn</a:t>
            </a:r>
            <a:r>
              <a:rPr lang="en-US" baseline="0" dirty="0" smtClean="0"/>
              <a:t> clean install in parallel to demonstrate they fail</a:t>
            </a:r>
          </a:p>
          <a:p>
            <a:r>
              <a:rPr lang="en-US" baseline="0" dirty="0" smtClean="0"/>
              <a:t>Now start a container with Ubuntu to show that containers actually work and show 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uname</a:t>
            </a:r>
            <a:r>
              <a:rPr lang="en-US" baseline="0" dirty="0" smtClean="0"/>
              <a:t> 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Whoami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restart does not work –this is not a VM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Run 2 containers to show that </a:t>
            </a:r>
            <a:r>
              <a:rPr lang="en-US" baseline="0" dirty="0" err="1" smtClean="0"/>
              <a:t>mvn</a:t>
            </a:r>
            <a:r>
              <a:rPr lang="en-US" baseline="0" dirty="0" smtClean="0"/>
              <a:t> clean install now 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593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Linux only</a:t>
            </a:r>
            <a:r>
              <a:rPr lang="en-US" baseline="0" dirty="0" smtClean="0"/>
              <a:t>. Windows requires different VM</a:t>
            </a:r>
          </a:p>
          <a:p>
            <a:r>
              <a:rPr lang="en-US" baseline="0" dirty="0" smtClean="0"/>
              <a:t>Discipline – cleanup still needed. CPU and memory contention is problem in containers too. This has to be addressed in the same way as with VM/standalone </a:t>
            </a:r>
            <a:r>
              <a:rPr lang="en-US" baseline="0" dirty="0" err="1" smtClean="0"/>
              <a:t>env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054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Software is complex-</a:t>
            </a:r>
            <a:r>
              <a:rPr lang="en-US" baseline="0" dirty="0" smtClean="0"/>
              <a:t> it consists of many moving parts, developed by many teams using multiple technologies</a:t>
            </a:r>
          </a:p>
          <a:p>
            <a:r>
              <a:rPr lang="en-US" baseline="0" dirty="0" smtClean="0"/>
              <a:t>Like a car in an assembly line our software needs to pass through multiple stages of build and validation until we have an end product</a:t>
            </a:r>
          </a:p>
          <a:p>
            <a:r>
              <a:rPr lang="en-US" baseline="0" dirty="0" smtClean="0"/>
              <a:t>We wan to have this assembly line fully automated -&gt; release often and receive feedback.</a:t>
            </a:r>
            <a:endParaRPr lang="en-US" dirty="0" smtClean="0"/>
          </a:p>
          <a:p>
            <a:r>
              <a:rPr lang="en-US" dirty="0" smtClean="0"/>
              <a:t>When producing software we have</a:t>
            </a:r>
            <a:r>
              <a:rPr lang="en-US" baseline="0" dirty="0" smtClean="0"/>
              <a:t> to: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Deal with high complexity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Have an ‘assembly line’ like process for testing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Have this automated</a:t>
            </a:r>
            <a:endParaRPr lang="en-US" baseline="0" dirty="0"/>
          </a:p>
          <a:p>
            <a:r>
              <a:rPr lang="en-US" dirty="0" smtClean="0"/>
              <a:t>We</a:t>
            </a:r>
            <a:r>
              <a:rPr lang="en-US" baseline="0" dirty="0" smtClean="0"/>
              <a:t> can do </a:t>
            </a:r>
            <a:r>
              <a:rPr lang="en-US" baseline="0" dirty="0" err="1" smtClean="0"/>
              <a:t>everyting</a:t>
            </a:r>
            <a:r>
              <a:rPr lang="en-US" baseline="0" dirty="0" smtClean="0"/>
              <a:t> in a container, however we are missing one important concept </a:t>
            </a:r>
            <a:r>
              <a:rPr lang="is-IS" baseline="0" dirty="0" smtClean="0"/>
              <a:t>…</a:t>
            </a:r>
            <a:endParaRPr lang="en-US" dirty="0" smtClean="0"/>
          </a:p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054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Pipelines can</a:t>
            </a:r>
            <a:r>
              <a:rPr lang="en-US" baseline="0" dirty="0" smtClean="0"/>
              <a:t> help us reach from build through testing to the final packaging and release of our product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7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</a:t>
            </a:r>
            <a:r>
              <a:rPr lang="en-US" baseline="0" dirty="0" smtClean="0"/>
              <a:t>build quality software we need: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Tests so that we know it works as expected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Automation that allows us to develop and experiment in a cheap and quick manner -&gt; improve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Tools can help </a:t>
            </a:r>
            <a:r>
              <a:rPr lang="en-US" baseline="0" dirty="0" err="1" smtClean="0"/>
              <a:t>alot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Discipline is required to keep all that is good and improve further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302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 use popular solutions with containers</a:t>
            </a:r>
          </a:p>
          <a:p>
            <a:r>
              <a:rPr lang="en-US" dirty="0" smtClean="0"/>
              <a:t>Or use homegrown</a:t>
            </a:r>
            <a:r>
              <a:rPr lang="en-US" baseline="0" dirty="0" smtClean="0"/>
              <a:t> tools</a:t>
            </a:r>
          </a:p>
          <a:p>
            <a:r>
              <a:rPr lang="en-US" baseline="0" dirty="0" smtClean="0"/>
              <a:t>However </a:t>
            </a:r>
            <a:r>
              <a:rPr lang="is-IS" baseline="0" dirty="0" smtClean="0"/>
              <a:t>… they all miss the concept of a pipeline and don’t treat it as a first class citizen</a:t>
            </a:r>
          </a:p>
          <a:p>
            <a:endParaRPr lang="is-IS" baseline="0" dirty="0" smtClean="0"/>
          </a:p>
          <a:p>
            <a:r>
              <a:rPr lang="is-IS" baseline="0" dirty="0" smtClean="0"/>
              <a:t>That’s why 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578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 that understands pipelines</a:t>
            </a:r>
          </a:p>
          <a:p>
            <a:r>
              <a:rPr lang="en-US" dirty="0" smtClean="0"/>
              <a:t>Concourse was build</a:t>
            </a:r>
            <a:r>
              <a:rPr lang="en-US" baseline="0" dirty="0" smtClean="0"/>
              <a:t> by the CF community out of necessity – after experimenting with Jenkins and </a:t>
            </a:r>
            <a:r>
              <a:rPr lang="en-US" baseline="0" dirty="0" err="1" smtClean="0"/>
              <a:t>GoCD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8514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83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Conveyor</a:t>
            </a:r>
            <a:r>
              <a:rPr lang="en-US" baseline="0" dirty="0" smtClean="0"/>
              <a:t> that accepts resources on the input and after processing/</a:t>
            </a:r>
            <a:r>
              <a:rPr lang="en-US" baseline="0" dirty="0" err="1" smtClean="0"/>
              <a:t>manifacturing</a:t>
            </a:r>
            <a:r>
              <a:rPr lang="en-US" baseline="0" dirty="0" smtClean="0"/>
              <a:t> outputs releases on the output.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Resources: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Worker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Controller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Integration suite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Release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Final-release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Jobs: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Worker build &amp; unit test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Controller build &amp; </a:t>
            </a:r>
            <a:r>
              <a:rPr lang="en-US" baseline="0" dirty="0" err="1" smtClean="0"/>
              <a:t>mysql</a:t>
            </a:r>
            <a:r>
              <a:rPr lang="en-US" baseline="0" dirty="0" smtClean="0"/>
              <a:t> test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Controller build &amp; </a:t>
            </a:r>
            <a:r>
              <a:rPr lang="en-US" baseline="0" dirty="0" err="1" smtClean="0"/>
              <a:t>postgres</a:t>
            </a:r>
            <a:r>
              <a:rPr lang="en-US" baseline="0" dirty="0" smtClean="0"/>
              <a:t> test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Integration test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Deploy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430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it’s a time for demo.</a:t>
            </a:r>
          </a:p>
          <a:p>
            <a:r>
              <a:rPr lang="en-US" dirty="0" smtClean="0"/>
              <a:t>You</a:t>
            </a:r>
            <a:r>
              <a:rPr lang="en-US" baseline="0" dirty="0" smtClean="0"/>
              <a:t> can find the source, container definition (</a:t>
            </a:r>
            <a:r>
              <a:rPr lang="en-US" baseline="0" dirty="0" err="1" smtClean="0"/>
              <a:t>dockerfile</a:t>
            </a:r>
            <a:r>
              <a:rPr lang="en-US" baseline="0" dirty="0" smtClean="0"/>
              <a:t>) and the presentation itself in </a:t>
            </a:r>
            <a:r>
              <a:rPr lang="en-US" baseline="0" dirty="0" err="1" smtClean="0"/>
              <a:t>github</a:t>
            </a:r>
            <a:endParaRPr lang="en-US" baseline="0" dirty="0" smtClean="0"/>
          </a:p>
          <a:p>
            <a:r>
              <a:rPr lang="en-US" dirty="0" smtClean="0"/>
              <a:t>You can take a picture so you don’t have to remember or write</a:t>
            </a:r>
            <a:r>
              <a:rPr lang="en-US" baseline="0" dirty="0" smtClean="0"/>
              <a:t> down the address.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565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our local concourse pipeline and explain what it does</a:t>
            </a:r>
          </a:p>
          <a:p>
            <a:r>
              <a:rPr lang="en-US" dirty="0" smtClean="0"/>
              <a:t>Change the source of the example and demonstrate: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Concourse picks the change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Runs tests in parallel (in containers)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Packages and releases the code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305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Pros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Reproducible environment – configuration in </a:t>
            </a:r>
            <a:r>
              <a:rPr lang="en-US" dirty="0" err="1" smtClean="0">
                <a:solidFill>
                  <a:schemeClr val="bg1"/>
                </a:solidFill>
              </a:rPr>
              <a:t>pipeline.yml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Native pipeline support – pipeline = resources</a:t>
            </a:r>
            <a:r>
              <a:rPr lang="en-US" baseline="0" dirty="0" smtClean="0">
                <a:solidFill>
                  <a:schemeClr val="bg1"/>
                </a:solidFill>
              </a:rPr>
              <a:t> + tasks &amp; jobs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Release process modeling – easy to model the whole (end to end) release process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Cons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Maturity – not </a:t>
            </a:r>
            <a:r>
              <a:rPr lang="en-US" dirty="0" err="1" smtClean="0">
                <a:solidFill>
                  <a:schemeClr val="bg1"/>
                </a:solidFill>
              </a:rPr>
              <a:t>matury</a:t>
            </a:r>
            <a:r>
              <a:rPr lang="en-US" dirty="0" smtClean="0">
                <a:solidFill>
                  <a:schemeClr val="bg1"/>
                </a:solidFill>
              </a:rPr>
              <a:t>. A lot of changes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Pipeline management –</a:t>
            </a:r>
            <a:r>
              <a:rPr lang="en-US" baseline="0" dirty="0" smtClean="0">
                <a:solidFill>
                  <a:schemeClr val="bg1"/>
                </a:solidFill>
              </a:rPr>
              <a:t> build &amp; support of pipelines is hard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Scripting – a lot of scripting involved in tasks</a:t>
            </a:r>
            <a:r>
              <a:rPr lang="en-US" smtClean="0">
                <a:solidFill>
                  <a:schemeClr val="bg1"/>
                </a:solidFill>
              </a:rPr>
              <a:t>/jobs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882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</a:t>
            </a:r>
            <a:r>
              <a:rPr lang="en-US" baseline="0" dirty="0" smtClean="0"/>
              <a:t>build quality software we need: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Tests so that we know it works as expected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Automation that allows us to develop and experiment in a cheap and quick manner -&gt; improve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Tools can help </a:t>
            </a:r>
            <a:r>
              <a:rPr lang="en-US" baseline="0" dirty="0" err="1" smtClean="0"/>
              <a:t>alot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Discipline is required to keep all that is good and improve further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63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photos </a:t>
            </a:r>
            <a:r>
              <a:rPr lang="en-US" baseline="0" dirty="0" smtClean="0"/>
              <a:t>except our own images are Creative Commons license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74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</a:t>
            </a:r>
            <a:r>
              <a:rPr lang="en-US" baseline="0" dirty="0" smtClean="0"/>
              <a:t>build quality software we need: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Tests so that we know it works as expected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Automation that allows us to develop and experiment in a cheap and quick manner -&gt; improve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Tools can help a lot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Discipline is required to keep all that is good and improve further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54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Everyone</a:t>
            </a:r>
            <a:r>
              <a:rPr lang="en-US" baseline="0" dirty="0" smtClean="0"/>
              <a:t> want to build quality </a:t>
            </a:r>
            <a:r>
              <a:rPr lang="en-US" baseline="0" dirty="0" smtClean="0"/>
              <a:t>systems, but it Turns </a:t>
            </a:r>
            <a:r>
              <a:rPr lang="en-US" baseline="0" dirty="0" smtClean="0"/>
              <a:t>out difficult</a:t>
            </a:r>
          </a:p>
          <a:p>
            <a:r>
              <a:rPr lang="en-US" baseline="0" dirty="0" smtClean="0"/>
              <a:t>Following are examples of </a:t>
            </a:r>
            <a:r>
              <a:rPr lang="en-US" b="1" baseline="0" dirty="0" smtClean="0"/>
              <a:t>common pitfalls during testing</a:t>
            </a:r>
          </a:p>
          <a:p>
            <a:r>
              <a:rPr lang="en-US" baseline="0" dirty="0" smtClean="0"/>
              <a:t>We will introduce tools that mitigate the presented problems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97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first problem we</a:t>
            </a:r>
            <a:r>
              <a:rPr lang="en-US" baseline="0" dirty="0" smtClean="0"/>
              <a:t> want to present is the test pollution</a:t>
            </a:r>
            <a:endParaRPr lang="en-US" dirty="0" smtClean="0"/>
          </a:p>
          <a:p>
            <a:r>
              <a:rPr lang="en-US" dirty="0" smtClean="0"/>
              <a:t>In general pollution is caused by </a:t>
            </a:r>
            <a:r>
              <a:rPr lang="en-US" b="1" dirty="0" smtClean="0"/>
              <a:t>resources left behind</a:t>
            </a:r>
            <a:r>
              <a:rPr lang="en-US" dirty="0" smtClean="0"/>
              <a:t> (as in real life). </a:t>
            </a:r>
          </a:p>
          <a:p>
            <a:r>
              <a:rPr lang="en-US" dirty="0" smtClean="0"/>
              <a:t>These</a:t>
            </a:r>
            <a:r>
              <a:rPr lang="en-US" baseline="0" dirty="0" smtClean="0"/>
              <a:t> can be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 smtClean="0"/>
              <a:t>env</a:t>
            </a:r>
            <a:r>
              <a:rPr lang="en-US" baseline="0" dirty="0" smtClean="0"/>
              <a:t>. Variables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database/storage/persistence data causing an app/program to appear in certain state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files (another form of state)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dependencies already present on the machine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64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Consuming too much </a:t>
            </a:r>
            <a:r>
              <a:rPr lang="en-US" dirty="0" err="1" smtClean="0"/>
              <a:t>cpu</a:t>
            </a:r>
            <a:r>
              <a:rPr lang="en-US" dirty="0" smtClean="0"/>
              <a:t>/memory</a:t>
            </a:r>
            <a:r>
              <a:rPr lang="en-US" baseline="0" dirty="0" smtClean="0"/>
              <a:t> causes other leads to starvation for other processes</a:t>
            </a:r>
            <a:endParaRPr lang="en-US" dirty="0" smtClean="0"/>
          </a:p>
          <a:p>
            <a:r>
              <a:rPr lang="en-US" dirty="0" smtClean="0"/>
              <a:t>Running tests on the same machine</a:t>
            </a:r>
            <a:r>
              <a:rPr lang="en-US" baseline="0" dirty="0" smtClean="0"/>
              <a:t> may lead to delays and failures (hard to debug)</a:t>
            </a:r>
          </a:p>
          <a:p>
            <a:r>
              <a:rPr lang="en-US" dirty="0" smtClean="0"/>
              <a:t>Not talking for performance but for functional - unit/integration tests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50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r>
              <a:rPr lang="en-US" baseline="0" dirty="0" smtClean="0"/>
              <a:t>Different</a:t>
            </a:r>
          </a:p>
          <a:p>
            <a:pPr marL="171450" lvl="0" indent="-171450">
              <a:buFontTx/>
              <a:buChar char="•"/>
            </a:pPr>
            <a:r>
              <a:rPr lang="en-US" baseline="0" dirty="0" smtClean="0"/>
              <a:t>Kind of devices (emulators and physical hardware)</a:t>
            </a:r>
          </a:p>
          <a:p>
            <a:pPr marL="171450" lvl="0" indent="-171450">
              <a:buFontTx/>
              <a:buChar char="•"/>
            </a:pPr>
            <a:r>
              <a:rPr lang="en-US" baseline="0" dirty="0" smtClean="0"/>
              <a:t>landscapes (cloud)</a:t>
            </a:r>
          </a:p>
          <a:p>
            <a:pPr marL="171450" lvl="0" indent="-171450">
              <a:buFontTx/>
              <a:buChar char="•"/>
            </a:pPr>
            <a:r>
              <a:rPr lang="en-US" baseline="0" dirty="0" err="1" smtClean="0"/>
              <a:t>Backends</a:t>
            </a:r>
            <a:endParaRPr lang="en-US" baseline="0" dirty="0" smtClean="0"/>
          </a:p>
          <a:p>
            <a:pPr marL="171450" lvl="0" indent="-171450">
              <a:buFontTx/>
              <a:buChar char="•"/>
            </a:pPr>
            <a:r>
              <a:rPr lang="en-US" baseline="0" dirty="0" smtClean="0"/>
              <a:t>Libraries / set of dependencies and programs</a:t>
            </a:r>
          </a:p>
          <a:p>
            <a:pPr marL="171450" lvl="0" indent="-171450">
              <a:buFontTx/>
              <a:buChar char="•"/>
            </a:pPr>
            <a:endParaRPr lang="en-US" baseline="0" dirty="0" smtClean="0"/>
          </a:p>
          <a:p>
            <a:pPr marL="0" lvl="0" indent="0">
              <a:buFontTx/>
              <a:buNone/>
            </a:pPr>
            <a:r>
              <a:rPr lang="en-US" baseline="0" dirty="0" smtClean="0"/>
              <a:t>Let’s see how we can solve this </a:t>
            </a:r>
            <a:r>
              <a:rPr lang="is-IS" baseline="0" dirty="0" smtClean="0"/>
              <a:t>…</a:t>
            </a:r>
            <a:endParaRPr lang="en-US" baseline="0" dirty="0" smtClean="0"/>
          </a:p>
          <a:p>
            <a:pPr marL="171450" lvl="0" indent="-171450">
              <a:buFontTx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6D3EB-7EB7-7643-BFB6-47CA1AEC2E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8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6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2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49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54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43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48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639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69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83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22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0084-638A-49EC-8F7D-8272B704A55C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45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30084-638A-49EC-8F7D-8272B704A55C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D81BD-92B4-41F9-839D-0C644312B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2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3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4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5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486" y="-600005"/>
            <a:ext cx="8125663" cy="8125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9486" y="1712104"/>
            <a:ext cx="9144000" cy="2379894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8000" spc="-150" dirty="0">
                <a:solidFill>
                  <a:schemeClr val="accent2"/>
                </a:solidFill>
              </a:rPr>
              <a:t>Don’t talk to strangers</a:t>
            </a:r>
            <a:r>
              <a:rPr lang="en-US" sz="8000" b="1" dirty="0"/>
              <a:t/>
            </a:r>
            <a:br>
              <a:rPr lang="en-US" sz="8000" b="1" dirty="0"/>
            </a:br>
            <a:endParaRPr lang="en-US" sz="8000" spc="-150" dirty="0">
              <a:solidFill>
                <a:schemeClr val="accent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9486" y="4016330"/>
            <a:ext cx="9144000" cy="492469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Test isolation with 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containers</a:t>
            </a:r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71250" y="6335732"/>
            <a:ext cx="3432755" cy="3686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</a:rPr>
              <a:t>Hristo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</a:rPr>
              <a:t>Iliev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</a:rPr>
              <a:t>Georgi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</a:rPr>
              <a:t>Sabev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 | SAP Labs</a:t>
            </a:r>
            <a:endParaRPr lang="en-US" sz="1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838" y="6181694"/>
            <a:ext cx="2220686" cy="635207"/>
          </a:xfrm>
          <a:prstGeom prst="rect">
            <a:avLst/>
          </a:prstGeom>
        </p:spPr>
      </p:pic>
      <p:sp>
        <p:nvSpPr>
          <p:cNvPr id="1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740101" y="6519631"/>
            <a:ext cx="112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51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Test problems summary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Test pollution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Resource contention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Multiple environments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452" y="2113468"/>
            <a:ext cx="4266666" cy="3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4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Solutions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Traditional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Dedicated hardware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Virtual machines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Cloud: AWS, Azure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New tools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85" y="2113468"/>
            <a:ext cx="4800000" cy="3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7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3962463"/>
            <a:ext cx="11277600" cy="2133600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Containers</a:t>
            </a:r>
            <a:b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build, isolate, ship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35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r>
              <a:rPr lang="en-US" sz="3200" dirty="0">
                <a:solidFill>
                  <a:schemeClr val="accent2"/>
                </a:solidFill>
              </a:rPr>
              <a:t>: Resource isolation</a:t>
            </a:r>
          </a:p>
        </p:txBody>
      </p:sp>
      <p:sp>
        <p:nvSpPr>
          <p:cNvPr id="65" name="Rectangle 64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6" name="Rectangle 65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7" name="Rectangle 66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" name="Rectangle 67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9" name="Rectangle 68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0" name="Rectangle 69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1" name="Rectangle 70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2" name="Rectangle 91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3" name="Rectangle 92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4" name="Rectangle 93"/>
          <p:cNvSpPr/>
          <p:nvPr/>
        </p:nvSpPr>
        <p:spPr bwMode="gray">
          <a:xfrm>
            <a:off x="646922" y="1371601"/>
            <a:ext cx="10968652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Shared resources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5" name="Rectangle 94"/>
          <p:cNvSpPr/>
          <p:nvPr/>
        </p:nvSpPr>
        <p:spPr bwMode="gray">
          <a:xfrm>
            <a:off x="646923" y="1906556"/>
            <a:ext cx="10968652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5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r>
              <a:rPr lang="en-US" sz="3200" dirty="0">
                <a:solidFill>
                  <a:schemeClr val="accent2"/>
                </a:solidFill>
              </a:rPr>
              <a:t>: Resource isolation</a:t>
            </a:r>
          </a:p>
        </p:txBody>
      </p:sp>
      <p:sp>
        <p:nvSpPr>
          <p:cNvPr id="48" name="Rectangle 47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9" name="Rectangle 48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0" name="Rectangle 49"/>
          <p:cNvSpPr/>
          <p:nvPr/>
        </p:nvSpPr>
        <p:spPr bwMode="gray">
          <a:xfrm>
            <a:off x="8086360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1" name="Rectangle 50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2" name="Rectangle 51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3" name="Rectangle 52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4" name="Rectangle 53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5" name="Rectangle 54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6" name="Rectangle 55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" name="Rectangle 56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8" name="Rectangle 57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9" name="Rectangle 58"/>
          <p:cNvSpPr/>
          <p:nvPr/>
        </p:nvSpPr>
        <p:spPr bwMode="gray">
          <a:xfrm>
            <a:off x="646924" y="1474238"/>
            <a:ext cx="86152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0" name="Rectangle 59"/>
          <p:cNvSpPr/>
          <p:nvPr/>
        </p:nvSpPr>
        <p:spPr bwMode="gray">
          <a:xfrm>
            <a:off x="11249610" y="1471124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1" name="Rectangle 60"/>
          <p:cNvSpPr/>
          <p:nvPr/>
        </p:nvSpPr>
        <p:spPr bwMode="gray">
          <a:xfrm>
            <a:off x="10796555" y="1474236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2" name="Rectangle 61"/>
          <p:cNvSpPr/>
          <p:nvPr/>
        </p:nvSpPr>
        <p:spPr bwMode="gray">
          <a:xfrm>
            <a:off x="10320694" y="1474235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3" name="Rectangle 62"/>
          <p:cNvSpPr/>
          <p:nvPr/>
        </p:nvSpPr>
        <p:spPr bwMode="gray">
          <a:xfrm>
            <a:off x="9867639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4" name="Rectangle 63"/>
          <p:cNvSpPr/>
          <p:nvPr/>
        </p:nvSpPr>
        <p:spPr bwMode="gray">
          <a:xfrm>
            <a:off x="9408890" y="1483566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6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8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Resource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28" name="Rectangle 27"/>
          <p:cNvSpPr/>
          <p:nvPr/>
        </p:nvSpPr>
        <p:spPr bwMode="gray">
          <a:xfrm>
            <a:off x="646923" y="5533054"/>
            <a:ext cx="3476344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8153400" y="5533053"/>
            <a:ext cx="3462176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1" name="Rectangle 30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2" name="Rectangle 31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3" name="Rectangle 32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Rectangle 33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5" name="Rectangle 34"/>
          <p:cNvSpPr/>
          <p:nvPr/>
        </p:nvSpPr>
        <p:spPr bwMode="gray">
          <a:xfrm rot="16200000">
            <a:off x="7155027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" name="Rectangle 35"/>
          <p:cNvSpPr/>
          <p:nvPr/>
        </p:nvSpPr>
        <p:spPr bwMode="gray">
          <a:xfrm rot="16200000">
            <a:off x="7992711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CPU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" name="Rectangle 40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4370874" y="1483563"/>
            <a:ext cx="110308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Rectangle 42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Rectangle 43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8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49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8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Resource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28" name="Rectangle 27"/>
          <p:cNvSpPr/>
          <p:nvPr/>
        </p:nvSpPr>
        <p:spPr bwMode="gray">
          <a:xfrm>
            <a:off x="646923" y="5533054"/>
            <a:ext cx="3476344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8153400" y="5533053"/>
            <a:ext cx="3462176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1" name="Rectangle 30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2" name="Rectangle 31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3" name="Rectangle 32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Rectangle 33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5" name="Rectangle 34"/>
          <p:cNvSpPr/>
          <p:nvPr/>
        </p:nvSpPr>
        <p:spPr bwMode="gray">
          <a:xfrm rot="16200000">
            <a:off x="7155027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" name="Rectangle 35"/>
          <p:cNvSpPr/>
          <p:nvPr/>
        </p:nvSpPr>
        <p:spPr bwMode="gray">
          <a:xfrm rot="16200000">
            <a:off x="7992711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CPU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" name="Rectangle 40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4370874" y="1483563"/>
            <a:ext cx="110308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Rectangle 42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Rectangle 43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7" name="Cloud Callout 46"/>
          <p:cNvSpPr/>
          <p:nvPr/>
        </p:nvSpPr>
        <p:spPr bwMode="gray">
          <a:xfrm>
            <a:off x="298581" y="2065174"/>
            <a:ext cx="2948473" cy="1362270"/>
          </a:xfrm>
          <a:prstGeom prst="cloudCallout">
            <a:avLst>
              <a:gd name="adj1" fmla="val 76635"/>
              <a:gd name="adj2" fmla="val 17979"/>
            </a:avLst>
          </a:prstGeom>
          <a:ln>
            <a:solidFill>
              <a:srgbClr val="FF000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Linux 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8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49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5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Namespace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72" name="Rectangle 71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3" name="Rectangle 72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4" name="Rectangle 73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5" name="Rectangle 74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6" name="Rectangle 75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7" name="Rectangle 76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8" name="Rectangle 77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9" name="Rectangle 78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0" name="Rectangle 79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" name="Rectangle 80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 ID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" name="Rectangle 81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3" name="Rectangle 82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" name="Rectangle 83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5" name="Rectangle 84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6" name="Rectangle 85"/>
          <p:cNvSpPr/>
          <p:nvPr/>
        </p:nvSpPr>
        <p:spPr bwMode="gray">
          <a:xfrm>
            <a:off x="4370873" y="1483563"/>
            <a:ext cx="671803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7" name="Rectangle 86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8" name="Rectangle 87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89" name="Straight Arrow Connector 88"/>
          <p:cNvCxnSpPr>
            <a:stCxn id="76" idx="3"/>
          </p:cNvCxnSpPr>
          <p:nvPr/>
        </p:nvCxnSpPr>
        <p:spPr>
          <a:xfrm flipV="1">
            <a:off x="1839169" y="1744819"/>
            <a:ext cx="0" cy="1001492"/>
          </a:xfrm>
          <a:prstGeom prst="straightConnector1">
            <a:avLst/>
          </a:prstGeom>
          <a:ln w="50800"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6" idx="3"/>
          </p:cNvCxnSpPr>
          <p:nvPr/>
        </p:nvCxnSpPr>
        <p:spPr>
          <a:xfrm flipV="1">
            <a:off x="1839169" y="1791475"/>
            <a:ext cx="2726611" cy="954836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76" idx="3"/>
          </p:cNvCxnSpPr>
          <p:nvPr/>
        </p:nvCxnSpPr>
        <p:spPr>
          <a:xfrm flipV="1">
            <a:off x="1839169" y="1791475"/>
            <a:ext cx="6585336" cy="954836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9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59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42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Namespace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kern="0" dirty="0">
              <a:solidFill>
                <a:schemeClr val="tx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1" name="Rectangle 30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2" name="Rectangle 31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3" name="Rectangle 32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Rectangle 33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5" name="Rectangle 34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" name="Rectangle 35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" name="Rectangle 36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 ID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" name="Rectangle 40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F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E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Rectangle 42"/>
          <p:cNvSpPr/>
          <p:nvPr/>
        </p:nvSpPr>
        <p:spPr bwMode="gray">
          <a:xfrm>
            <a:off x="4370873" y="1483563"/>
            <a:ext cx="671803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Rectangle 43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5" name="Rectangle 44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6" name="Straight Arrow Connector 45"/>
          <p:cNvCxnSpPr>
            <a:stCxn id="33" idx="3"/>
          </p:cNvCxnSpPr>
          <p:nvPr/>
        </p:nvCxnSpPr>
        <p:spPr>
          <a:xfrm flipV="1">
            <a:off x="1839169" y="1744819"/>
            <a:ext cx="0" cy="1001492"/>
          </a:xfrm>
          <a:prstGeom prst="straightConnector1">
            <a:avLst/>
          </a:prstGeom>
          <a:ln w="50800"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1839169" y="1791475"/>
            <a:ext cx="2726611" cy="954836"/>
          </a:xfrm>
          <a:prstGeom prst="straightConnector1">
            <a:avLst/>
          </a:prstGeom>
          <a:ln w="50800">
            <a:solidFill>
              <a:srgbClr val="FF0000"/>
            </a:solidFill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1" name="Multiply 70"/>
          <p:cNvSpPr/>
          <p:nvPr/>
        </p:nvSpPr>
        <p:spPr bwMode="gray">
          <a:xfrm>
            <a:off x="2724539" y="2006082"/>
            <a:ext cx="803471" cy="587828"/>
          </a:xfrm>
          <a:prstGeom prst="mathMultiply">
            <a:avLst/>
          </a:prstGeom>
          <a:solidFill>
            <a:srgbClr val="FF0000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9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0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4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E0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Namespace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49" name="Rectangle 48"/>
          <p:cNvSpPr/>
          <p:nvPr/>
        </p:nvSpPr>
        <p:spPr bwMode="gray">
          <a:xfrm>
            <a:off x="646923" y="5533054"/>
            <a:ext cx="3476343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kern="0" dirty="0">
              <a:solidFill>
                <a:schemeClr val="tx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0" name="Rectangle 49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1" name="Rectangle 50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2" name="Rectangle 51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3" name="Rectangle 52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4" name="Rectangle 53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5" name="Rectangle 54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6" name="Rectangle 55"/>
          <p:cNvSpPr/>
          <p:nvPr/>
        </p:nvSpPr>
        <p:spPr bwMode="gray">
          <a:xfrm rot="16200000">
            <a:off x="7104225" y="3736910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" name="Rectangle 56"/>
          <p:cNvSpPr/>
          <p:nvPr/>
        </p:nvSpPr>
        <p:spPr bwMode="gray">
          <a:xfrm rot="16200000">
            <a:off x="7941909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8" name="Rectangle 57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 ID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9" name="Rectangle 58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0" name="Rectangle 59"/>
          <p:cNvSpPr/>
          <p:nvPr/>
        </p:nvSpPr>
        <p:spPr bwMode="gray">
          <a:xfrm>
            <a:off x="646922" y="1474238"/>
            <a:ext cx="2600131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1" name="Rectangle 60"/>
          <p:cNvSpPr/>
          <p:nvPr/>
        </p:nvSpPr>
        <p:spPr bwMode="gray">
          <a:xfrm>
            <a:off x="9408889" y="1483563"/>
            <a:ext cx="979192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2" name="Rectangle 61"/>
          <p:cNvSpPr/>
          <p:nvPr/>
        </p:nvSpPr>
        <p:spPr bwMode="gray">
          <a:xfrm>
            <a:off x="8135254" y="1483563"/>
            <a:ext cx="112693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3" name="Rectangle 62"/>
          <p:cNvSpPr/>
          <p:nvPr/>
        </p:nvSpPr>
        <p:spPr bwMode="gray">
          <a:xfrm>
            <a:off x="4370874" y="1483563"/>
            <a:ext cx="657293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4" name="Rectangle 63"/>
          <p:cNvSpPr/>
          <p:nvPr/>
        </p:nvSpPr>
        <p:spPr bwMode="gray">
          <a:xfrm>
            <a:off x="3801708" y="1477347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noProof="0" dirty="0" smtClean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5" name="Rectangle 64"/>
          <p:cNvSpPr/>
          <p:nvPr/>
        </p:nvSpPr>
        <p:spPr bwMode="gray">
          <a:xfrm>
            <a:off x="3345027" y="1471123"/>
            <a:ext cx="365965" cy="2612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1839169" y="1744819"/>
            <a:ext cx="0" cy="1001492"/>
          </a:xfrm>
          <a:prstGeom prst="straightConnector1">
            <a:avLst/>
          </a:prstGeom>
          <a:ln w="50800">
            <a:tailEnd type="stealt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9" name="Cloud Callout 68"/>
          <p:cNvSpPr/>
          <p:nvPr/>
        </p:nvSpPr>
        <p:spPr bwMode="gray">
          <a:xfrm>
            <a:off x="4943152" y="2531707"/>
            <a:ext cx="2948473" cy="1362270"/>
          </a:xfrm>
          <a:prstGeom prst="cloudCallout">
            <a:avLst>
              <a:gd name="adj1" fmla="val -52058"/>
              <a:gd name="adj2" fmla="val -94350"/>
            </a:avLst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Same PID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9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77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Hristo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Iliev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SAP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</a:pPr>
            <a:r>
              <a:rPr lang="en-US" dirty="0" err="1" smtClean="0">
                <a:solidFill>
                  <a:schemeClr val="bg1"/>
                </a:solidFill>
              </a:rPr>
              <a:t>NetWeaver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Application Server Java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SAP HANA Cloud Platform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Open Source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Eclipse Virgo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Cloud Foundry (Diego &amp; Abacus)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AutoShape 10" descr="mage unavailable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63842" y="2257981"/>
            <a:ext cx="2749301" cy="35998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86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Container: Namespace isolation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36" name="Rectangle 35"/>
          <p:cNvSpPr/>
          <p:nvPr/>
        </p:nvSpPr>
        <p:spPr bwMode="gray">
          <a:xfrm>
            <a:off x="646923" y="5533054"/>
            <a:ext cx="3520751" cy="494523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Tenant 1</a:t>
            </a:r>
            <a:endParaRPr lang="en-GB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4370874" y="5533054"/>
            <a:ext cx="3520751" cy="4945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2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8094825" y="5533053"/>
            <a:ext cx="3520751" cy="494523"/>
          </a:xfrm>
          <a:prstGeom prst="rect">
            <a:avLst/>
          </a:prstGeom>
          <a:ln>
            <a:noFill/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solidFill>
                  <a:schemeClr val="lt1"/>
                </a:solidFill>
                <a:ea typeface="Arial Unicode MS" pitchFamily="34" charset="-128"/>
                <a:cs typeface="Arial Unicode MS" pitchFamily="34" charset="-128"/>
              </a:rPr>
              <a:t>Tenant 3</a:t>
            </a:r>
            <a:endParaRPr lang="en-GB" kern="0" dirty="0">
              <a:solidFill>
                <a:schemeClr val="l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9" name="Rectangle 38"/>
          <p:cNvSpPr/>
          <p:nvPr/>
        </p:nvSpPr>
        <p:spPr bwMode="gray">
          <a:xfrm rot="16200000">
            <a:off x="-343676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" name="Rectangle 39"/>
          <p:cNvSpPr/>
          <p:nvPr/>
        </p:nvSpPr>
        <p:spPr bwMode="gray">
          <a:xfrm rot="16200000">
            <a:off x="518888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" name="Rectangle 40"/>
          <p:cNvSpPr/>
          <p:nvPr/>
        </p:nvSpPr>
        <p:spPr bwMode="gray">
          <a:xfrm rot="16200000">
            <a:off x="1404257" y="3736911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C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2" name="Rectangle 41"/>
          <p:cNvSpPr/>
          <p:nvPr/>
        </p:nvSpPr>
        <p:spPr bwMode="gray">
          <a:xfrm rot="16200000">
            <a:off x="3378203" y="3736911"/>
            <a:ext cx="2640563" cy="6593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Rectangle 42"/>
          <p:cNvSpPr/>
          <p:nvPr/>
        </p:nvSpPr>
        <p:spPr bwMode="gray">
          <a:xfrm rot="16200000">
            <a:off x="7088329" y="3752806"/>
            <a:ext cx="2672356" cy="659364"/>
          </a:xfrm>
          <a:prstGeom prst="rect">
            <a:avLst/>
          </a:prstGeom>
          <a:ln>
            <a:noFill/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A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Rectangle 43"/>
          <p:cNvSpPr/>
          <p:nvPr/>
        </p:nvSpPr>
        <p:spPr bwMode="gray">
          <a:xfrm rot="16200000">
            <a:off x="7958849" y="3753845"/>
            <a:ext cx="2640563" cy="6593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Process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 B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5" name="Rectangle 44"/>
          <p:cNvSpPr/>
          <p:nvPr/>
        </p:nvSpPr>
        <p:spPr bwMode="gray">
          <a:xfrm>
            <a:off x="447870" y="1371601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b="1" kern="0" dirty="0" smtClean="0">
                <a:ea typeface="Arial Unicode MS" pitchFamily="34" charset="-128"/>
                <a:cs typeface="Arial Unicode MS" pitchFamily="34" charset="-128"/>
              </a:rPr>
              <a:t>PID, Network, Mount, User</a:t>
            </a:r>
            <a:endParaRPr kumimoji="0" lang="en-GB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6" name="Rectangle 45"/>
          <p:cNvSpPr/>
          <p:nvPr/>
        </p:nvSpPr>
        <p:spPr bwMode="gray">
          <a:xfrm>
            <a:off x="447870" y="1906556"/>
            <a:ext cx="11296260" cy="466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Kernel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4254757" y="1371600"/>
            <a:ext cx="0" cy="4655976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991149" y="1371600"/>
            <a:ext cx="0" cy="4655976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1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0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Containerization = Lightweight Virtualization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2255170" y="1686585"/>
            <a:ext cx="7330404" cy="4186566"/>
            <a:chOff x="2364788" y="2490241"/>
            <a:chExt cx="6071288" cy="3199454"/>
          </a:xfrm>
        </p:grpSpPr>
        <p:sp>
          <p:nvSpPr>
            <p:cNvPr id="30" name="Rectangle 29"/>
            <p:cNvSpPr/>
            <p:nvPr/>
          </p:nvSpPr>
          <p:spPr>
            <a:xfrm>
              <a:off x="2364788" y="4544291"/>
              <a:ext cx="2832571" cy="33943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Operating System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371619" y="4156373"/>
              <a:ext cx="2832571" cy="33943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Hypervisor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386934" y="2493830"/>
              <a:ext cx="1376386" cy="160713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1000" dirty="0" smtClean="0"/>
                <a:t>Virtual Machine</a:t>
              </a:r>
              <a:endParaRPr lang="en-US" sz="10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513288" y="3435938"/>
              <a:ext cx="1111484" cy="37190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Operating System</a:t>
              </a:r>
              <a:endParaRPr lang="en-US" sz="10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513283" y="3170534"/>
              <a:ext cx="1111484" cy="193963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Bins / libs</a:t>
              </a:r>
              <a:endParaRPr lang="en-US" sz="10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527137" y="2590762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109008" y="2590757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813906" y="2490241"/>
              <a:ext cx="1376386" cy="160713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1000" dirty="0" smtClean="0"/>
                <a:t>Virtual Machine</a:t>
              </a:r>
              <a:endParaRPr lang="en-US" sz="10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940256" y="3449788"/>
              <a:ext cx="1111484" cy="37190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Operating System</a:t>
              </a:r>
              <a:endParaRPr lang="en-US" sz="10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40251" y="3184384"/>
              <a:ext cx="1111484" cy="193963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Bins / libs</a:t>
              </a:r>
              <a:endParaRPr lang="en-US" sz="10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954105" y="2604612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35976" y="2604607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602364" y="4925230"/>
              <a:ext cx="2832571" cy="339437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Hardware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603505" y="4282549"/>
              <a:ext cx="2832571" cy="213255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Container Daemon</a:t>
              </a: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608314" y="2936832"/>
              <a:ext cx="1376386" cy="1270884"/>
            </a:xfrm>
            <a:prstGeom prst="rect">
              <a:avLst/>
            </a:prstGeom>
            <a:solidFill>
              <a:schemeClr val="bg1">
                <a:lumMod val="75000"/>
                <a:alpha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Container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745186" y="3663816"/>
              <a:ext cx="1111484" cy="193963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Bins / libs</a:t>
              </a:r>
              <a:endParaRPr lang="en-US" sz="1000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759030" y="3084043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340931" y="3084039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045843" y="2936832"/>
              <a:ext cx="1376386" cy="1013574"/>
            </a:xfrm>
            <a:prstGeom prst="rect">
              <a:avLst/>
            </a:prstGeom>
            <a:solidFill>
              <a:schemeClr val="bg1">
                <a:lumMod val="75000"/>
                <a:alpha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Container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087917" y="4072567"/>
              <a:ext cx="1347018" cy="209982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Bins / libs</a:t>
              </a:r>
              <a:endParaRPr lang="en-US" sz="1000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186062" y="3097892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767943" y="3097888"/>
              <a:ext cx="515742" cy="510504"/>
            </a:xfrm>
            <a:prstGeom prst="rect">
              <a:avLst/>
            </a:prstGeom>
            <a:solidFill>
              <a:srgbClr val="1F4E79">
                <a:alpha val="80000"/>
              </a:srgb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App</a:t>
              </a:r>
              <a:endParaRPr lang="en-US" sz="11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237898" y="5417120"/>
              <a:ext cx="1117161" cy="258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Virtualization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66524" y="5430966"/>
              <a:ext cx="1322367" cy="258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Containerization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9" name="Straight Connector 1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6164182" y="4370530"/>
            <a:ext cx="3420014" cy="444162"/>
          </a:xfrm>
          <a:prstGeom prst="rect">
            <a:avLst/>
          </a:prstGeom>
          <a:solidFill>
            <a:srgbClr val="1F4E79">
              <a:alpha val="80000"/>
            </a:srgb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Operating System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2255171" y="4872829"/>
            <a:ext cx="3411482" cy="444162"/>
          </a:xfrm>
          <a:prstGeom prst="rect">
            <a:avLst/>
          </a:prstGeom>
          <a:solidFill>
            <a:srgbClr val="1F4E79">
              <a:alpha val="80000"/>
            </a:srgb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Hardware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0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597159" y="2785537"/>
            <a:ext cx="1082352" cy="930470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?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3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597159" y="2785537"/>
            <a:ext cx="1082352" cy="930470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?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02495" y="2869561"/>
            <a:ext cx="5598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=</a:t>
            </a:r>
            <a:endParaRPr lang="en-GB" sz="4400" kern="0" dirty="0" err="1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552112" y="1896540"/>
            <a:ext cx="3454381" cy="4137304"/>
            <a:chOff x="2552112" y="1896540"/>
            <a:chExt cx="3454381" cy="4137304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3265039" y="2254942"/>
              <a:ext cx="24883" cy="182385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898933" y="2254942"/>
              <a:ext cx="24883" cy="182385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2941578" y="2542919"/>
              <a:ext cx="2289111" cy="2399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941578" y="3874812"/>
              <a:ext cx="2289111" cy="4799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2872429" y="1896540"/>
              <a:ext cx="81272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Network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10825" y="4114917"/>
              <a:ext cx="43281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User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264302" y="3744699"/>
              <a:ext cx="74219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cgroups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552112" y="2403589"/>
              <a:ext cx="31899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PID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741926" y="4994703"/>
              <a:ext cx="828753" cy="1039141"/>
              <a:chOff x="3767327" y="4444348"/>
              <a:chExt cx="828753" cy="1039141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3767327" y="4444348"/>
                <a:ext cx="8287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base">
                  <a:spcBef>
                    <a:spcPts val="6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800" b="1" kern="0" dirty="0" smtClean="0">
                    <a:solidFill>
                      <a:schemeClr val="bg1"/>
                    </a:solidFill>
                    <a:ea typeface="Arial Unicode MS" pitchFamily="34" charset="-128"/>
                    <a:cs typeface="Arial Unicode MS" pitchFamily="34" charset="-128"/>
                  </a:rPr>
                  <a:t>Isolation</a:t>
                </a:r>
                <a:endParaRPr lang="en-GB" sz="1800" b="1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5235" y="4892853"/>
                <a:ext cx="528060" cy="590636"/>
              </a:xfrm>
              <a:prstGeom prst="rect">
                <a:avLst/>
              </a:prstGeom>
            </p:spPr>
          </p:pic>
        </p:grpSp>
      </p:grpSp>
      <p:sp>
        <p:nvSpPr>
          <p:cNvPr id="36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0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597159" y="2785537"/>
            <a:ext cx="1082352" cy="930470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?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02495" y="2869561"/>
            <a:ext cx="5598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=</a:t>
            </a:r>
            <a:endParaRPr lang="en-GB" sz="4400" kern="0" dirty="0" err="1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97950" y="2870485"/>
            <a:ext cx="5598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+</a:t>
            </a:r>
            <a:endParaRPr lang="en-GB" sz="4400" kern="0" dirty="0" err="1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94766" y="2556944"/>
            <a:ext cx="1455575" cy="2757533"/>
            <a:chOff x="5402424" y="2794518"/>
            <a:chExt cx="1091681" cy="2200238"/>
          </a:xfrm>
        </p:grpSpPr>
        <p:sp>
          <p:nvSpPr>
            <p:cNvPr id="13" name="Round Diagonal Corner Rectangle 12"/>
            <p:cNvSpPr/>
            <p:nvPr/>
          </p:nvSpPr>
          <p:spPr bwMode="gray">
            <a:xfrm>
              <a:off x="5402424" y="2794518"/>
              <a:ext cx="1091681" cy="998375"/>
            </a:xfrm>
            <a:prstGeom prst="round2DiagRect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83324" y="4773738"/>
              <a:ext cx="577701" cy="22101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Content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36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2552112" y="1896540"/>
            <a:ext cx="3454381" cy="4137304"/>
            <a:chOff x="2552112" y="1896540"/>
            <a:chExt cx="3454381" cy="4137304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3265039" y="2254942"/>
              <a:ext cx="24883" cy="182385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898933" y="2254942"/>
              <a:ext cx="24883" cy="182385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2941578" y="2542919"/>
              <a:ext cx="2289111" cy="2399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2941578" y="3874812"/>
              <a:ext cx="2289111" cy="4799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2872429" y="1896540"/>
              <a:ext cx="81272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Network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710825" y="4114917"/>
              <a:ext cx="43281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User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264302" y="3744699"/>
              <a:ext cx="74219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cgroups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552112" y="2403589"/>
              <a:ext cx="31899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PID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3741926" y="4994703"/>
              <a:ext cx="828753" cy="1039141"/>
              <a:chOff x="3767327" y="4444348"/>
              <a:chExt cx="828753" cy="1039141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767327" y="4444348"/>
                <a:ext cx="8287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base">
                  <a:spcBef>
                    <a:spcPts val="6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800" b="1" kern="0" dirty="0" smtClean="0">
                    <a:solidFill>
                      <a:schemeClr val="bg1"/>
                    </a:solidFill>
                    <a:ea typeface="Arial Unicode MS" pitchFamily="34" charset="-128"/>
                    <a:cs typeface="Arial Unicode MS" pitchFamily="34" charset="-128"/>
                  </a:rPr>
                  <a:t>Isolation</a:t>
                </a:r>
                <a:endParaRPr lang="en-GB" sz="1800" b="1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5235" y="4892853"/>
                <a:ext cx="528060" cy="59063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256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597159" y="2785537"/>
            <a:ext cx="1082352" cy="930470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?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02495" y="2869561"/>
            <a:ext cx="5598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=</a:t>
            </a:r>
            <a:endParaRPr lang="en-GB" sz="4400" kern="0" dirty="0" err="1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60158" y="2895885"/>
            <a:ext cx="5598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+</a:t>
            </a:r>
            <a:endParaRPr lang="en-GB" sz="4400" kern="0" dirty="0" err="1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97950" y="2870485"/>
            <a:ext cx="5598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+</a:t>
            </a:r>
            <a:endParaRPr lang="en-GB" sz="4400" kern="0" dirty="0" err="1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94766" y="2556944"/>
            <a:ext cx="1455575" cy="2757533"/>
            <a:chOff x="5402424" y="2794518"/>
            <a:chExt cx="1091681" cy="2200238"/>
          </a:xfrm>
        </p:grpSpPr>
        <p:sp>
          <p:nvSpPr>
            <p:cNvPr id="13" name="Round Diagonal Corner Rectangle 12"/>
            <p:cNvSpPr/>
            <p:nvPr/>
          </p:nvSpPr>
          <p:spPr bwMode="gray">
            <a:xfrm>
              <a:off x="5402424" y="2794518"/>
              <a:ext cx="1091681" cy="998375"/>
            </a:xfrm>
            <a:prstGeom prst="round2DiagRect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83324" y="4773738"/>
              <a:ext cx="577701" cy="22101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Content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972938" y="2683940"/>
            <a:ext cx="993147" cy="2598868"/>
            <a:chOff x="7492482" y="2901549"/>
            <a:chExt cx="744868" cy="2105390"/>
          </a:xfrm>
        </p:grpSpPr>
        <p:grpSp>
          <p:nvGrpSpPr>
            <p:cNvPr id="21" name="Group 20"/>
            <p:cNvGrpSpPr/>
            <p:nvPr/>
          </p:nvGrpSpPr>
          <p:grpSpPr>
            <a:xfrm>
              <a:off x="7492482" y="2901549"/>
              <a:ext cx="681135" cy="816332"/>
              <a:chOff x="7501813" y="2637778"/>
              <a:chExt cx="681135" cy="816332"/>
            </a:xfrm>
          </p:grpSpPr>
          <p:sp>
            <p:nvSpPr>
              <p:cNvPr id="23" name="Circular Arrow 22"/>
              <p:cNvSpPr/>
              <p:nvPr/>
            </p:nvSpPr>
            <p:spPr bwMode="gray">
              <a:xfrm>
                <a:off x="7501813" y="2637778"/>
                <a:ext cx="671804" cy="69311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24" name="Circular Arrow 23"/>
              <p:cNvSpPr/>
              <p:nvPr/>
            </p:nvSpPr>
            <p:spPr bwMode="gray">
              <a:xfrm flipH="1" flipV="1">
                <a:off x="7511144" y="2760993"/>
                <a:ext cx="671804" cy="69311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7540036" y="4782537"/>
              <a:ext cx="697314" cy="22440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Processes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36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2552112" y="1896540"/>
            <a:ext cx="3454381" cy="4137304"/>
            <a:chOff x="2552112" y="1896540"/>
            <a:chExt cx="3454381" cy="4137304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3265039" y="2254942"/>
              <a:ext cx="24883" cy="182385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898933" y="2254942"/>
              <a:ext cx="24883" cy="182385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2941578" y="2542919"/>
              <a:ext cx="2289111" cy="2399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2941578" y="3874812"/>
              <a:ext cx="2289111" cy="4799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2872429" y="1896540"/>
              <a:ext cx="81272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Network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710825" y="4114917"/>
              <a:ext cx="43281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User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264302" y="3744699"/>
              <a:ext cx="74219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cgroups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552112" y="2403589"/>
              <a:ext cx="31899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PID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3741926" y="4994703"/>
              <a:ext cx="828753" cy="1039141"/>
              <a:chOff x="3767327" y="4444348"/>
              <a:chExt cx="828753" cy="1039141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767327" y="4444348"/>
                <a:ext cx="8287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base">
                  <a:spcBef>
                    <a:spcPts val="6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800" b="1" kern="0" dirty="0" smtClean="0">
                    <a:solidFill>
                      <a:schemeClr val="bg1"/>
                    </a:solidFill>
                    <a:ea typeface="Arial Unicode MS" pitchFamily="34" charset="-128"/>
                    <a:cs typeface="Arial Unicode MS" pitchFamily="34" charset="-128"/>
                  </a:rPr>
                  <a:t>Isolation</a:t>
                </a:r>
                <a:endParaRPr lang="en-GB" sz="1800" b="1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5235" y="4892853"/>
                <a:ext cx="528060" cy="59063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8382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0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8" name="Round Diagonal Corner Rectangle 7"/>
          <p:cNvSpPr/>
          <p:nvPr/>
        </p:nvSpPr>
        <p:spPr bwMode="gray">
          <a:xfrm>
            <a:off x="5181300" y="3217333"/>
            <a:ext cx="1455575" cy="1261534"/>
          </a:xfrm>
          <a:prstGeom prst="round2Diag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488343" y="3335869"/>
            <a:ext cx="908180" cy="1020909"/>
            <a:chOff x="7501813" y="2637778"/>
            <a:chExt cx="681135" cy="816332"/>
          </a:xfrm>
        </p:grpSpPr>
        <p:sp>
          <p:nvSpPr>
            <p:cNvPr id="10" name="Circular Arrow 9"/>
            <p:cNvSpPr/>
            <p:nvPr/>
          </p:nvSpPr>
          <p:spPr bwMode="gray">
            <a:xfrm>
              <a:off x="7501813" y="2637778"/>
              <a:ext cx="671804" cy="693117"/>
            </a:xfrm>
            <a:prstGeom prst="circularArrow">
              <a:avLst/>
            </a:prstGeom>
            <a:solidFill>
              <a:srgbClr val="ED7D31"/>
            </a:solidFill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1" name="Circular Arrow 10"/>
            <p:cNvSpPr/>
            <p:nvPr/>
          </p:nvSpPr>
          <p:spPr bwMode="gray">
            <a:xfrm flipH="1" flipV="1">
              <a:off x="7511144" y="2760993"/>
              <a:ext cx="671804" cy="693117"/>
            </a:xfrm>
            <a:prstGeom prst="circularArrow">
              <a:avLst/>
            </a:prstGeom>
            <a:solidFill>
              <a:srgbClr val="ED7D31"/>
            </a:solidFill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32734" y="2503023"/>
            <a:ext cx="3530580" cy="2573008"/>
            <a:chOff x="1844233" y="2336890"/>
            <a:chExt cx="2647935" cy="190520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239797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62339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2155383" y="2808514"/>
              <a:ext cx="1716833" cy="18662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155383" y="3844212"/>
              <a:ext cx="1716833" cy="3732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109872" y="2336890"/>
              <a:ext cx="609542" cy="2051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Network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495020" y="4036987"/>
              <a:ext cx="324608" cy="2051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User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935525" y="3743035"/>
              <a:ext cx="556643" cy="2051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err="1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cgroups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44233" y="2701653"/>
              <a:ext cx="239249" cy="2051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PID</a:t>
              </a:r>
              <a:endParaRPr lang="en-GB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26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7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4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 actions</a:t>
            </a:r>
            <a:endParaRPr lang="en-US" sz="3200" dirty="0">
              <a:solidFill>
                <a:schemeClr val="accent2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735184" y="2167467"/>
            <a:ext cx="1455568" cy="2687312"/>
            <a:chOff x="5402424" y="2794518"/>
            <a:chExt cx="1091681" cy="2078632"/>
          </a:xfrm>
        </p:grpSpPr>
        <p:sp>
          <p:nvSpPr>
            <p:cNvPr id="12" name="Round Diagonal Corner Rectangle 11"/>
            <p:cNvSpPr/>
            <p:nvPr/>
          </p:nvSpPr>
          <p:spPr bwMode="gray">
            <a:xfrm>
              <a:off x="5402424" y="2794518"/>
              <a:ext cx="1091681" cy="998375"/>
            </a:xfrm>
            <a:prstGeom prst="round2DiagRect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522788" y="4658892"/>
              <a:ext cx="864424" cy="2142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Put this in it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259384" y="2277533"/>
            <a:ext cx="1468351" cy="2543258"/>
            <a:chOff x="7289779" y="2901549"/>
            <a:chExt cx="991990" cy="1987739"/>
          </a:xfrm>
        </p:grpSpPr>
        <p:grpSp>
          <p:nvGrpSpPr>
            <p:cNvPr id="20" name="Group 19"/>
            <p:cNvGrpSpPr/>
            <p:nvPr/>
          </p:nvGrpSpPr>
          <p:grpSpPr>
            <a:xfrm>
              <a:off x="7492482" y="2901549"/>
              <a:ext cx="681134" cy="926171"/>
              <a:chOff x="7501813" y="2637778"/>
              <a:chExt cx="681134" cy="926171"/>
            </a:xfrm>
          </p:grpSpPr>
          <p:sp>
            <p:nvSpPr>
              <p:cNvPr id="22" name="Circular Arrow 21"/>
              <p:cNvSpPr/>
              <p:nvPr/>
            </p:nvSpPr>
            <p:spPr bwMode="gray">
              <a:xfrm>
                <a:off x="7501813" y="2637778"/>
                <a:ext cx="671804" cy="69311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23" name="Circular Arrow 22"/>
              <p:cNvSpPr/>
              <p:nvPr/>
            </p:nvSpPr>
            <p:spPr bwMode="gray">
              <a:xfrm flipH="1" flipV="1">
                <a:off x="7511143" y="2760992"/>
                <a:ext cx="671804" cy="80295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7289779" y="4672793"/>
              <a:ext cx="991990" cy="21649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Run this for me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360582" y="1998133"/>
            <a:ext cx="2289096" cy="2831308"/>
            <a:chOff x="2155383" y="2584580"/>
            <a:chExt cx="1716833" cy="2299262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239797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62339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2155383" y="2808514"/>
              <a:ext cx="1716833" cy="18662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155383" y="3844212"/>
              <a:ext cx="1716833" cy="3732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266232" y="4658895"/>
              <a:ext cx="1523264" cy="22494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Make me a container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3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ISTAcon.org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18-19 November, Sofia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137400" y="6519632"/>
            <a:ext cx="2908968" cy="37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3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“Build</a:t>
            </a:r>
            <a:r>
              <a:rPr lang="en-US" dirty="0">
                <a:solidFill>
                  <a:schemeClr val="bg1"/>
                </a:solidFill>
              </a:rPr>
              <a:t>, Ship, </a:t>
            </a:r>
            <a:r>
              <a:rPr lang="en-US" dirty="0" smtClean="0">
                <a:solidFill>
                  <a:schemeClr val="bg1"/>
                </a:solidFill>
              </a:rPr>
              <a:t>Run” </a:t>
            </a:r>
            <a:r>
              <a:rPr lang="en-US" b="1" dirty="0" smtClean="0">
                <a:solidFill>
                  <a:schemeClr val="bg1"/>
                </a:solidFill>
              </a:rPr>
              <a:t>Containers</a:t>
            </a:r>
            <a:endParaRPr lang="en-US" dirty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err="1" smtClean="0">
                <a:solidFill>
                  <a:schemeClr val="bg1"/>
                </a:solidFill>
              </a:rPr>
              <a:t>Dockerfile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err="1" smtClean="0">
                <a:solidFill>
                  <a:schemeClr val="bg1"/>
                </a:solidFill>
              </a:rPr>
              <a:t>Docker</a:t>
            </a:r>
            <a:r>
              <a:rPr lang="en-US" dirty="0" smtClean="0">
                <a:solidFill>
                  <a:schemeClr val="bg1"/>
                </a:solidFill>
              </a:rPr>
              <a:t> image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err="1" smtClean="0">
                <a:solidFill>
                  <a:schemeClr val="bg1"/>
                </a:solidFill>
              </a:rPr>
              <a:t>Docker</a:t>
            </a:r>
            <a:r>
              <a:rPr lang="en-US" dirty="0" smtClean="0">
                <a:solidFill>
                  <a:schemeClr val="bg1"/>
                </a:solidFill>
              </a:rPr>
              <a:t> Hub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797" y="2321368"/>
            <a:ext cx="4198047" cy="294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Dockerfile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5735184" y="2167467"/>
            <a:ext cx="1455568" cy="2687312"/>
            <a:chOff x="5402424" y="2794518"/>
            <a:chExt cx="1091681" cy="2078632"/>
          </a:xfrm>
        </p:grpSpPr>
        <p:sp>
          <p:nvSpPr>
            <p:cNvPr id="29" name="Round Diagonal Corner Rectangle 28"/>
            <p:cNvSpPr/>
            <p:nvPr/>
          </p:nvSpPr>
          <p:spPr bwMode="gray">
            <a:xfrm>
              <a:off x="5402424" y="2794518"/>
              <a:ext cx="1091681" cy="998375"/>
            </a:xfrm>
            <a:prstGeom prst="round2DiagRect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522788" y="4658892"/>
              <a:ext cx="864949" cy="2142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rgbClr val="FFFFFF"/>
                  </a:solidFill>
                  <a:ea typeface="Arial Unicode MS" pitchFamily="34" charset="-128"/>
                  <a:cs typeface="Arial Unicode MS" pitchFamily="34" charset="-128"/>
                </a:rPr>
                <a:t>Put this in it</a:t>
              </a:r>
              <a:endParaRPr lang="en-GB" sz="1800" b="1" kern="0" dirty="0" err="1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9259382" y="2277533"/>
            <a:ext cx="1474763" cy="2543258"/>
            <a:chOff x="7289779" y="2901549"/>
            <a:chExt cx="996322" cy="1987739"/>
          </a:xfrm>
        </p:grpSpPr>
        <p:grpSp>
          <p:nvGrpSpPr>
            <p:cNvPr id="32" name="Group 31"/>
            <p:cNvGrpSpPr/>
            <p:nvPr/>
          </p:nvGrpSpPr>
          <p:grpSpPr>
            <a:xfrm>
              <a:off x="7492482" y="2901549"/>
              <a:ext cx="681134" cy="926171"/>
              <a:chOff x="7501813" y="2637778"/>
              <a:chExt cx="681134" cy="926171"/>
            </a:xfrm>
          </p:grpSpPr>
          <p:sp>
            <p:nvSpPr>
              <p:cNvPr id="34" name="Circular Arrow 33"/>
              <p:cNvSpPr/>
              <p:nvPr/>
            </p:nvSpPr>
            <p:spPr bwMode="gray">
              <a:xfrm>
                <a:off x="7501813" y="2637778"/>
                <a:ext cx="671804" cy="69311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35" name="Circular Arrow 34"/>
              <p:cNvSpPr/>
              <p:nvPr/>
            </p:nvSpPr>
            <p:spPr bwMode="gray">
              <a:xfrm flipH="1" flipV="1">
                <a:off x="7511143" y="2760992"/>
                <a:ext cx="671804" cy="802957"/>
              </a:xfrm>
              <a:prstGeom prst="circularArrow">
                <a:avLst/>
              </a:prstGeom>
              <a:solidFill>
                <a:srgbClr val="ED7D31"/>
              </a:solidFill>
              <a:ln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GB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7289779" y="4672793"/>
              <a:ext cx="996322" cy="21649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rgbClr val="FFFFFF"/>
                  </a:solidFill>
                  <a:ea typeface="Arial Unicode MS" pitchFamily="34" charset="-128"/>
                  <a:cs typeface="Arial Unicode MS" pitchFamily="34" charset="-128"/>
                </a:rPr>
                <a:t>Run this for me</a:t>
              </a:r>
              <a:endParaRPr lang="en-GB" sz="1800" b="1" kern="0" dirty="0" err="1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60582" y="1998133"/>
            <a:ext cx="2289096" cy="2831308"/>
            <a:chOff x="2155383" y="2584580"/>
            <a:chExt cx="1716833" cy="2299262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239797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623399" y="2584580"/>
              <a:ext cx="18662" cy="141825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2155383" y="2808514"/>
              <a:ext cx="1716833" cy="18662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2155383" y="3844212"/>
              <a:ext cx="1716833" cy="37323"/>
            </a:xfrm>
            <a:prstGeom prst="line">
              <a:avLst/>
            </a:prstGeom>
            <a:ln w="63500" cmpd="sng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2266232" y="4658895"/>
              <a:ext cx="1523264" cy="22494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Make me a container</a:t>
              </a:r>
              <a:endParaRPr lang="en-GB" sz="1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3208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Georgi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</a:rPr>
              <a:t>Sabev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SAP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SAP HANA Cloud Platform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Open Source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Cloud Foundry (Diego &amp; Abacus)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2" descr="mage unavailab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600" y="2257981"/>
            <a:ext cx="3351600" cy="35998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05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Dockerfile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Example:</a:t>
            </a:r>
            <a:endParaRPr lang="en-US" b="1" dirty="0" smtClean="0">
              <a:solidFill>
                <a:schemeClr val="bg1"/>
              </a:solidFill>
            </a:endParaRPr>
          </a:p>
          <a:p>
            <a:pPr lvl="1">
              <a:spcBef>
                <a:spcPts val="0"/>
              </a:spcBef>
            </a:pPr>
            <a:endParaRPr lang="bg-BG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bg-BG" sz="2000" dirty="0" smtClean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FFFFFF"/>
                </a:solidFill>
                <a:latin typeface="Courier New"/>
                <a:cs typeface="Courier New"/>
              </a:rPr>
              <a:t>FROM 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debian:stable</a:t>
            </a:r>
            <a:endParaRPr lang="en-US" sz="20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RUN apt-get update &amp;&amp; apt-get install -y --force-yes apache2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EXPOSE 80 443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VOLUME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/www",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/log/apache2",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etc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/apache2"]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ENTRYPOINT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usr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sbin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/apache2ctl", "-D", "FOREGROUND"]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endParaRPr lang="en-US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670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Dockerfile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Example:</a:t>
            </a:r>
            <a:endParaRPr lang="en-US" b="1" dirty="0" smtClean="0">
              <a:solidFill>
                <a:schemeClr val="bg1"/>
              </a:solidFill>
            </a:endParaRPr>
          </a:p>
          <a:p>
            <a:pPr lvl="1">
              <a:spcBef>
                <a:spcPts val="0"/>
              </a:spcBef>
            </a:pPr>
            <a:endParaRPr lang="bg-BG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bg-BG" sz="2000" dirty="0" smtClean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FFFFFF"/>
                </a:solidFill>
                <a:latin typeface="Courier New"/>
                <a:cs typeface="Courier New"/>
              </a:rPr>
              <a:t>FROM 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debian:stable</a:t>
            </a:r>
            <a:endParaRPr lang="en-US" sz="20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RUN apt-get update &amp;&amp; apt-get install -y --force-yes apache2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EXPOSE 80 443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VOLUME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/www",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/log/apache2",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etc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/apache2"]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ENTRYPOINT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usr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sbin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/apache2ctl", "-D", "FOREGROUND"]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354667" y="3064933"/>
            <a:ext cx="9321800" cy="609600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 Diagonal Corner Rectangle 14"/>
          <p:cNvSpPr/>
          <p:nvPr/>
        </p:nvSpPr>
        <p:spPr bwMode="gray">
          <a:xfrm>
            <a:off x="778932" y="3175005"/>
            <a:ext cx="392017" cy="350925"/>
          </a:xfrm>
          <a:prstGeom prst="round2Diag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GB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7054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Dockerfile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Example:</a:t>
            </a:r>
            <a:endParaRPr lang="en-US" b="1" dirty="0" smtClean="0">
              <a:solidFill>
                <a:schemeClr val="bg1"/>
              </a:solidFill>
            </a:endParaRPr>
          </a:p>
          <a:p>
            <a:pPr lvl="1">
              <a:spcBef>
                <a:spcPts val="0"/>
              </a:spcBef>
            </a:pPr>
            <a:endParaRPr lang="bg-BG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bg-BG" sz="2000" dirty="0" smtClean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FFFFFF"/>
                </a:solidFill>
                <a:latin typeface="Courier New"/>
                <a:cs typeface="Courier New"/>
              </a:rPr>
              <a:t>FROM 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debian:stable</a:t>
            </a:r>
            <a:endParaRPr lang="en-US" sz="20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RUN apt-get update &amp;&amp; apt-get install -y --force-yes apache2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EXPOSE 80 443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VOLUME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/www",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/log/apache2",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etc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/apache2"]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ENTRYPOINT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usr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sbin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/apache2ctl", "-D", "FOREGROUND"]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346200" y="3649132"/>
            <a:ext cx="8559800" cy="541867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694267" y="3691467"/>
            <a:ext cx="567811" cy="457200"/>
            <a:chOff x="7608982" y="1236133"/>
            <a:chExt cx="2289096" cy="1746435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7932441" y="1236133"/>
              <a:ext cx="24883" cy="1746435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9566324" y="1236133"/>
              <a:ext cx="24883" cy="1746435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7608982" y="1511885"/>
              <a:ext cx="2289096" cy="22980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7608982" y="2787242"/>
              <a:ext cx="2289096" cy="45959"/>
            </a:xfrm>
            <a:prstGeom prst="line">
              <a:avLst/>
            </a:prstGeom>
            <a:ln w="50800" cmpd="dbl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3177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/>
                </a:solidFill>
              </a:rPr>
              <a:t>Dockerfile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Example:</a:t>
            </a:r>
            <a:endParaRPr lang="en-US" b="1" dirty="0" smtClean="0">
              <a:solidFill>
                <a:schemeClr val="bg1"/>
              </a:solidFill>
            </a:endParaRPr>
          </a:p>
          <a:p>
            <a:pPr lvl="1">
              <a:spcBef>
                <a:spcPts val="0"/>
              </a:spcBef>
            </a:pPr>
            <a:endParaRPr lang="bg-BG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bg-BG" sz="2000" dirty="0" smtClean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FFFFFF"/>
                </a:solidFill>
                <a:latin typeface="Courier New"/>
                <a:cs typeface="Courier New"/>
              </a:rPr>
              <a:t>FROM 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debian:stable</a:t>
            </a:r>
            <a:endParaRPr lang="en-US" sz="20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RUN apt-get update &amp;&amp; apt-get install -y --force-yes apache2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EXPOSE 80 443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VOLUME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/www",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var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/log/apache2", 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etc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/apache2"]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ENTRYPOINT ["/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usr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</a:t>
            </a:r>
            <a:r>
              <a:rPr lang="en-US" sz="2000" dirty="0" err="1">
                <a:solidFill>
                  <a:srgbClr val="FFFFFF"/>
                </a:solidFill>
                <a:latin typeface="Courier New"/>
                <a:cs typeface="Courier New"/>
              </a:rPr>
              <a:t>sbin</a:t>
            </a:r>
            <a:r>
              <a:rPr lang="en-US" sz="2000" dirty="0">
                <a:solidFill>
                  <a:srgbClr val="FFFFFF"/>
                </a:solidFill>
                <a:latin typeface="Courier New"/>
                <a:cs typeface="Courier New"/>
              </a:rPr>
              <a:t>/apache2ctl", "-D", "FOREGROUND"]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346198" y="4182533"/>
            <a:ext cx="8585201" cy="321734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19666" y="4098442"/>
            <a:ext cx="492313" cy="566367"/>
            <a:chOff x="1032933" y="4276242"/>
            <a:chExt cx="492313" cy="566367"/>
          </a:xfrm>
        </p:grpSpPr>
        <p:sp>
          <p:nvSpPr>
            <p:cNvPr id="16" name="Circular Arrow 15"/>
            <p:cNvSpPr/>
            <p:nvPr/>
          </p:nvSpPr>
          <p:spPr bwMode="gray">
            <a:xfrm>
              <a:off x="1032933" y="4284133"/>
              <a:ext cx="478503" cy="488891"/>
            </a:xfrm>
            <a:prstGeom prst="circularArrow">
              <a:avLst/>
            </a:prstGeom>
            <a:solidFill>
              <a:srgbClr val="ED7D31"/>
            </a:solidFill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7" name="Circular Arrow 16"/>
            <p:cNvSpPr/>
            <p:nvPr/>
          </p:nvSpPr>
          <p:spPr bwMode="gray">
            <a:xfrm flipH="1" flipV="1">
              <a:off x="1046743" y="4276242"/>
              <a:ext cx="478503" cy="566367"/>
            </a:xfrm>
            <a:prstGeom prst="circularArrow">
              <a:avLst/>
            </a:prstGeom>
            <a:solidFill>
              <a:srgbClr val="ED7D31"/>
            </a:solidFill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GB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9415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04480" y="4823601"/>
            <a:ext cx="63377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smtClean="0">
                <a:solidFill>
                  <a:schemeClr val="accent2"/>
                </a:solidFill>
              </a:rPr>
              <a:t>https</a:t>
            </a:r>
            <a:r>
              <a:rPr lang="en-US" sz="3200" dirty="0">
                <a:solidFill>
                  <a:schemeClr val="accent2"/>
                </a:solidFill>
              </a:rPr>
              <a:t>://</a:t>
            </a:r>
            <a:r>
              <a:rPr lang="en-US" sz="3200" dirty="0" err="1">
                <a:solidFill>
                  <a:schemeClr val="accent2"/>
                </a:solidFill>
              </a:rPr>
              <a:t>github.com</a:t>
            </a:r>
            <a:r>
              <a:rPr lang="en-US" sz="3200" dirty="0">
                <a:solidFill>
                  <a:schemeClr val="accent2"/>
                </a:solidFill>
              </a:rPr>
              <a:t>/</a:t>
            </a:r>
            <a:r>
              <a:rPr lang="en-US" sz="3200" dirty="0" err="1">
                <a:solidFill>
                  <a:schemeClr val="accent2"/>
                </a:solidFill>
              </a:rPr>
              <a:t>hsiliev</a:t>
            </a:r>
            <a:r>
              <a:rPr lang="en-US" sz="3200" dirty="0">
                <a:solidFill>
                  <a:schemeClr val="accent2"/>
                </a:solidFill>
              </a:rPr>
              <a:t>/strangers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152" y="212502"/>
            <a:ext cx="738939" cy="9236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603891" y="5206047"/>
            <a:ext cx="738939" cy="923674"/>
          </a:xfrm>
          <a:prstGeom prst="rect">
            <a:avLst/>
          </a:prstGeom>
        </p:spPr>
      </p:pic>
      <p:sp>
        <p:nvSpPr>
          <p:cNvPr id="16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21" y="1013601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3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599" y="220133"/>
            <a:ext cx="5469467" cy="1363196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Demo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87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Containers: Pros &amp; Cons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Pros</a:t>
            </a:r>
            <a:endParaRPr lang="en-US" dirty="0">
              <a:solidFill>
                <a:schemeClr val="bg1"/>
              </a:solidFill>
            </a:endParaRP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Isolation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Reproducible environment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Easy to maintain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Cons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Multi-platform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Discipline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797" y="2321368"/>
            <a:ext cx="4198047" cy="294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6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Software Production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sz="3200" dirty="0" smtClean="0">
                <a:solidFill>
                  <a:schemeClr val="bg1"/>
                </a:solidFill>
              </a:rPr>
              <a:t>Complexity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sz="3200" dirty="0" smtClean="0">
                <a:solidFill>
                  <a:schemeClr val="bg1"/>
                </a:solidFill>
              </a:rPr>
              <a:t>Tests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sz="3200" dirty="0" smtClean="0">
                <a:solidFill>
                  <a:schemeClr val="bg1"/>
                </a:solidFill>
              </a:rPr>
              <a:t>Automation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571" y="2024442"/>
            <a:ext cx="6117003" cy="337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13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2362200"/>
            <a:ext cx="11277600" cy="2133600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Pipelines</a:t>
            </a:r>
            <a:b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Multiple-builds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85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Popular solutions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Build servers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Jenkins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Travis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…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Homegrown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85" y="2321368"/>
            <a:ext cx="4986072" cy="294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1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3962463"/>
            <a:ext cx="11277600" cy="2133600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Pictures</a:t>
            </a:r>
            <a:b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Creative Commons @ Flickr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46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4267204"/>
            <a:ext cx="11277600" cy="1921996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Concourse</a:t>
            </a:r>
            <a:b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CI, Pipelines, Delivery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12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CI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Original name: “Concorde”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Reproducible builds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Simple building blocks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err="1" smtClean="0">
                <a:solidFill>
                  <a:schemeClr val="bg1"/>
                </a:solidFill>
              </a:rPr>
              <a:t>Docker</a:t>
            </a:r>
            <a:r>
              <a:rPr lang="en-US" dirty="0" smtClean="0">
                <a:solidFill>
                  <a:schemeClr val="bg1"/>
                </a:solidFill>
              </a:rPr>
              <a:t> containers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130" y="2063590"/>
            <a:ext cx="4198047" cy="280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6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Concourse: Concepts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Resources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>
                <a:solidFill>
                  <a:schemeClr val="bg1"/>
                </a:solidFill>
              </a:rPr>
              <a:t>Tasks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Jobs</a:t>
            </a:r>
          </a:p>
        </p:txBody>
      </p:sp>
      <p:sp>
        <p:nvSpPr>
          <p:cNvPr id="2" name="Rectangle 1"/>
          <p:cNvSpPr/>
          <p:nvPr/>
        </p:nvSpPr>
        <p:spPr>
          <a:xfrm>
            <a:off x="6951142" y="2785533"/>
            <a:ext cx="3098800" cy="16679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 smtClean="0"/>
              <a:t>Build Job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Configure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Make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Install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>
            <a:stCxn id="2" idx="1"/>
          </p:cNvCxnSpPr>
          <p:nvPr/>
        </p:nvCxnSpPr>
        <p:spPr>
          <a:xfrm flipH="1">
            <a:off x="5571068" y="3619500"/>
            <a:ext cx="1380074" cy="21166"/>
          </a:xfrm>
          <a:prstGeom prst="line">
            <a:avLst/>
          </a:prstGeom>
          <a:ln w="57150" cmpd="sng">
            <a:solidFill>
              <a:srgbClr val="ED7D3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2" idx="3"/>
          </p:cNvCxnSpPr>
          <p:nvPr/>
        </p:nvCxnSpPr>
        <p:spPr>
          <a:xfrm flipH="1">
            <a:off x="10049942" y="3615266"/>
            <a:ext cx="1380058" cy="4234"/>
          </a:xfrm>
          <a:prstGeom prst="line">
            <a:avLst/>
          </a:prstGeom>
          <a:ln w="57150" cmpd="sng">
            <a:solidFill>
              <a:srgbClr val="ED7D3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630334" y="3208868"/>
            <a:ext cx="82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Source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439400" y="3200399"/>
            <a:ext cx="780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Binary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01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Concourse: Pipeline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pipelin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1100"/>
            <a:ext cx="12192000" cy="1950328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4267200" y="4504267"/>
            <a:ext cx="1270000" cy="558800"/>
          </a:xfrm>
          <a:prstGeom prst="wedgeRoundRectCallout">
            <a:avLst>
              <a:gd name="adj1" fmla="val 20500"/>
              <a:gd name="adj2" fmla="val -123863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17" name="Rounded Rectangular Callout 16"/>
          <p:cNvSpPr/>
          <p:nvPr/>
        </p:nvSpPr>
        <p:spPr>
          <a:xfrm>
            <a:off x="9381066" y="1667934"/>
            <a:ext cx="1270000" cy="558800"/>
          </a:xfrm>
          <a:prstGeom prst="wedgeRoundRectCallout">
            <a:avLst>
              <a:gd name="adj1" fmla="val -22833"/>
              <a:gd name="adj2" fmla="val 127652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job</a:t>
            </a:r>
            <a:endParaRPr lang="en-US" dirty="0"/>
          </a:p>
        </p:txBody>
      </p:sp>
      <p:sp>
        <p:nvSpPr>
          <p:cNvPr id="18" name="Rounded Rectangular Callout 17"/>
          <p:cNvSpPr/>
          <p:nvPr/>
        </p:nvSpPr>
        <p:spPr>
          <a:xfrm>
            <a:off x="4512733" y="1701799"/>
            <a:ext cx="1270000" cy="601134"/>
          </a:xfrm>
          <a:prstGeom prst="wedgeRoundRectCallout">
            <a:avLst>
              <a:gd name="adj1" fmla="val -22833"/>
              <a:gd name="adj2" fmla="val 127652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validated 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4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  <p:bldP spid="1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Concourse: Pipeline YML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 numCol="2">
            <a:noAutofit/>
          </a:bodyPr>
          <a:lstStyle/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resources: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- name: source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type: </a:t>
            </a:r>
            <a:r>
              <a:rPr lang="en-US" dirty="0" err="1">
                <a:solidFill>
                  <a:schemeClr val="bg1"/>
                </a:solidFill>
                <a:latin typeface="Lucida Console"/>
                <a:cs typeface="Lucida Console"/>
              </a:rPr>
              <a:t>git</a:t>
            </a:r>
            <a:endParaRPr lang="en-US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source: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</a:t>
            </a:r>
            <a:r>
              <a:rPr lang="en-US" dirty="0" err="1">
                <a:solidFill>
                  <a:schemeClr val="bg1"/>
                </a:solidFill>
                <a:latin typeface="Lucida Console"/>
                <a:cs typeface="Lucida Console"/>
              </a:rPr>
              <a:t>uri</a:t>
            </a: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: </a:t>
            </a:r>
            <a:r>
              <a:rPr lang="en-US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source.git</a:t>
            </a:r>
            <a:endParaRPr lang="en-US" dirty="0">
              <a:solidFill>
                <a:schemeClr val="bg1"/>
              </a:solidFill>
              <a:latin typeface="Lucida Console"/>
              <a:cs typeface="Lucida Console"/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branch: </a:t>
            </a:r>
            <a:r>
              <a:rPr lang="en-US" dirty="0" smtClean="0">
                <a:solidFill>
                  <a:schemeClr val="bg1"/>
                </a:solidFill>
                <a:latin typeface="Lucida Console"/>
                <a:cs typeface="Lucida Console"/>
              </a:rPr>
              <a:t>master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 smtClean="0">
                <a:solidFill>
                  <a:schemeClr val="bg1"/>
                </a:solidFill>
                <a:latin typeface="Lucida Console"/>
                <a:cs typeface="Lucida Console"/>
              </a:rPr>
              <a:t>jobs</a:t>
            </a: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: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- name: build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plan: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- get: source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- task: build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Lucida Console"/>
                <a:cs typeface="Lucida Console"/>
              </a:rPr>
              <a:t>        file: </a:t>
            </a:r>
            <a:r>
              <a:rPr lang="en-US" dirty="0" err="1">
                <a:solidFill>
                  <a:schemeClr val="bg1"/>
                </a:solidFill>
                <a:latin typeface="Lucida Console"/>
                <a:cs typeface="Lucida Console"/>
              </a:rPr>
              <a:t>build.yml</a:t>
            </a:r>
            <a:endParaRPr lang="en-US" dirty="0">
              <a:solidFill>
                <a:schemeClr val="bg1"/>
              </a:solidFill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2206730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04480" y="4823601"/>
            <a:ext cx="63377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smtClean="0">
                <a:solidFill>
                  <a:schemeClr val="accent2"/>
                </a:solidFill>
              </a:rPr>
              <a:t>https</a:t>
            </a:r>
            <a:r>
              <a:rPr lang="en-US" sz="3200" dirty="0">
                <a:solidFill>
                  <a:schemeClr val="accent2"/>
                </a:solidFill>
              </a:rPr>
              <a:t>://</a:t>
            </a:r>
            <a:r>
              <a:rPr lang="en-US" sz="3200" dirty="0" err="1">
                <a:solidFill>
                  <a:schemeClr val="accent2"/>
                </a:solidFill>
              </a:rPr>
              <a:t>github.com</a:t>
            </a:r>
            <a:r>
              <a:rPr lang="en-US" sz="3200" dirty="0">
                <a:solidFill>
                  <a:schemeClr val="accent2"/>
                </a:solidFill>
              </a:rPr>
              <a:t>/</a:t>
            </a:r>
            <a:r>
              <a:rPr lang="en-US" sz="3200" dirty="0" err="1">
                <a:solidFill>
                  <a:schemeClr val="accent2"/>
                </a:solidFill>
              </a:rPr>
              <a:t>hsiliev</a:t>
            </a:r>
            <a:r>
              <a:rPr lang="en-US" sz="3200" dirty="0">
                <a:solidFill>
                  <a:schemeClr val="accent2"/>
                </a:solidFill>
              </a:rPr>
              <a:t>/strangers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152" y="212502"/>
            <a:ext cx="738939" cy="9236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603891" y="5206047"/>
            <a:ext cx="738939" cy="923674"/>
          </a:xfrm>
          <a:prstGeom prst="rect">
            <a:avLst/>
          </a:prstGeom>
        </p:spPr>
      </p:pic>
      <p:sp>
        <p:nvSpPr>
          <p:cNvPr id="16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21" y="1013601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2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599" y="220133"/>
            <a:ext cx="5469467" cy="1363196"/>
          </a:xfrm>
          <a:solidFill>
            <a:schemeClr val="tx1"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Demo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38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Concourse: Pros &amp; Cons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 fontScale="92500" lnSpcReduction="20000"/>
          </a:bodyPr>
          <a:lstStyle/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Pros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Reproducible environment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Native pipeline support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Release process modeling</a:t>
            </a:r>
            <a:endParaRPr lang="en-US" dirty="0">
              <a:solidFill>
                <a:schemeClr val="bg1"/>
              </a:solidFill>
            </a:endParaRP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Cons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Maturity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Pipeline management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bg1"/>
                </a:solidFill>
              </a:rPr>
              <a:t>Scripting</a:t>
            </a:r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</a:pP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31" y="3021259"/>
            <a:ext cx="4198047" cy="188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4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486" y="-600005"/>
            <a:ext cx="8125663" cy="8125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58573"/>
            <a:ext cx="12218895" cy="1255428"/>
          </a:xfrm>
        </p:spPr>
        <p:txBody>
          <a:bodyPr>
            <a:normAutofit/>
          </a:bodyPr>
          <a:lstStyle/>
          <a:p>
            <a:r>
              <a:rPr lang="en-US" sz="7200" spc="-150" dirty="0" smtClean="0">
                <a:solidFill>
                  <a:schemeClr val="bg1">
                    <a:lumMod val="95000"/>
                  </a:schemeClr>
                </a:solidFill>
              </a:rPr>
              <a:t>Thank you</a:t>
            </a:r>
            <a:r>
              <a:rPr lang="bg-BG" sz="7200" spc="-150" dirty="0" smtClean="0">
                <a:solidFill>
                  <a:schemeClr val="bg1">
                    <a:lumMod val="95000"/>
                  </a:schemeClr>
                </a:solidFill>
              </a:rPr>
              <a:t>!</a:t>
            </a:r>
            <a:endParaRPr lang="en-US" sz="7200" spc="-1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68679" y="3327400"/>
            <a:ext cx="9144000" cy="2102609"/>
          </a:xfrm>
          <a:noFill/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dirty="0">
                <a:solidFill>
                  <a:schemeClr val="accent2"/>
                </a:solidFill>
              </a:rPr>
              <a:t>hristo.iliev@sap.com</a:t>
            </a:r>
          </a:p>
          <a:p>
            <a:pPr>
              <a:lnSpc>
                <a:spcPct val="160000"/>
              </a:lnSpc>
            </a:pPr>
            <a:r>
              <a:rPr lang="en-US" dirty="0" err="1" smtClean="0">
                <a:solidFill>
                  <a:schemeClr val="accent2"/>
                </a:solidFill>
              </a:rPr>
              <a:t>georgi.sabev@sap.com</a:t>
            </a:r>
            <a:endParaRPr lang="en-US" dirty="0" smtClean="0">
              <a:solidFill>
                <a:schemeClr val="accent2"/>
              </a:solidFill>
            </a:endParaRPr>
          </a:p>
          <a:p>
            <a:pPr>
              <a:lnSpc>
                <a:spcPct val="160000"/>
              </a:lnSpc>
            </a:pP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25" y="3629733"/>
            <a:ext cx="419873" cy="275179"/>
          </a:xfrm>
          <a:prstGeom prst="rect">
            <a:avLst/>
          </a:prstGeom>
        </p:spPr>
      </p:pic>
      <p:sp>
        <p:nvSpPr>
          <p:cNvPr id="21" name="Subtitle 2"/>
          <p:cNvSpPr txBox="1">
            <a:spLocks/>
          </p:cNvSpPr>
          <p:nvPr/>
        </p:nvSpPr>
        <p:spPr>
          <a:xfrm>
            <a:off x="271250" y="6335732"/>
            <a:ext cx="3432755" cy="3686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Hristo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Iliev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Georgi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Sabev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| SAP Labs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838" y="6181694"/>
            <a:ext cx="2220686" cy="635207"/>
          </a:xfrm>
          <a:prstGeom prst="rect">
            <a:avLst/>
          </a:prstGeom>
        </p:spPr>
      </p:pic>
      <p:sp>
        <p:nvSpPr>
          <p:cNvPr id="1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740101" y="6519631"/>
            <a:ext cx="112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159" y="4349399"/>
            <a:ext cx="419873" cy="27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3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Creating Working Software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Tests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Automation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Discipline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812" y="1634068"/>
            <a:ext cx="540845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129" y="2676774"/>
            <a:ext cx="10515600" cy="1964709"/>
          </a:xfrm>
          <a:solidFill>
            <a:schemeClr val="tx1">
              <a:alpha val="7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10700" spc="-150" dirty="0" smtClean="0">
                <a:solidFill>
                  <a:schemeClr val="bg1">
                    <a:lumMod val="95000"/>
                  </a:schemeClr>
                </a:solidFill>
              </a:rPr>
              <a:t>Problems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81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Test Pollution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Environment </a:t>
            </a:r>
            <a:r>
              <a:rPr lang="en-US" dirty="0">
                <a:solidFill>
                  <a:schemeClr val="bg1"/>
                </a:solidFill>
              </a:rPr>
              <a:t>variables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Database records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Files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Programs / libraries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6" name="Picture 5" descr="8472116773_546a7828ea_z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812" y="1913468"/>
            <a:ext cx="540845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5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Resource contention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/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Processes compete for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CPU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Memory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I/O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812" y="2036003"/>
            <a:ext cx="5408451" cy="335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2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0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80457" y="459057"/>
            <a:ext cx="933268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Multiple environments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16" y="6287060"/>
            <a:ext cx="1782216" cy="50978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16122" y="6343245"/>
            <a:ext cx="1624406" cy="36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ISTAcon.org</a:t>
            </a: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77101" y="6389777"/>
            <a:ext cx="1837798" cy="32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18-19 November, Sofia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90733" y="6523362"/>
            <a:ext cx="332643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71101" y="6519631"/>
            <a:ext cx="2775267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931333" y="1938867"/>
            <a:ext cx="10422466" cy="4238096"/>
          </a:xfrm>
        </p:spPr>
        <p:txBody>
          <a:bodyPr vert="horz">
            <a:norm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OS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Mobile / Desktop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Cloud / Standalone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Databases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Versions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41" y="2218122"/>
            <a:ext cx="4463938" cy="299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0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5680</TotalTime>
  <Words>2004</Words>
  <Application>Microsoft Macintosh PowerPoint</Application>
  <PresentationFormat>Widescreen</PresentationFormat>
  <Paragraphs>596</Paragraphs>
  <Slides>48</Slides>
  <Notes>26</Notes>
  <HiddenSlides>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 Unicode MS</vt:lpstr>
      <vt:lpstr>Calibri</vt:lpstr>
      <vt:lpstr>Calibri Light</vt:lpstr>
      <vt:lpstr>Courier New</vt:lpstr>
      <vt:lpstr>Lucida Console</vt:lpstr>
      <vt:lpstr>Arial</vt:lpstr>
      <vt:lpstr>Office Theme</vt:lpstr>
      <vt:lpstr>Don’t talk to strangers </vt:lpstr>
      <vt:lpstr>PowerPoint Presentation</vt:lpstr>
      <vt:lpstr>PowerPoint Presentation</vt:lpstr>
      <vt:lpstr>Pictures Creative Commons @ Flickr</vt:lpstr>
      <vt:lpstr>PowerPoint Presentation</vt:lpstr>
      <vt:lpstr>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Containers build, isolate, ship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Pipelines Multiple-builds</vt:lpstr>
      <vt:lpstr>PowerPoint Presentation</vt:lpstr>
      <vt:lpstr>Concourse CI, Pipelines, Delivery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Заглавие на  презентацията</dc:title>
  <dc:creator>Spasimir Dinev</dc:creator>
  <cp:lastModifiedBy>Iliev, Hristo</cp:lastModifiedBy>
  <cp:revision>263</cp:revision>
  <dcterms:created xsi:type="dcterms:W3CDTF">2015-10-05T08:20:51Z</dcterms:created>
  <dcterms:modified xsi:type="dcterms:W3CDTF">2015-11-16T16:53:37Z</dcterms:modified>
</cp:coreProperties>
</file>